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1" r:id="rId7"/>
    <p:sldId id="260" r:id="rId8"/>
    <p:sldId id="265" r:id="rId9"/>
    <p:sldId id="266" r:id="rId10"/>
    <p:sldId id="267" r:id="rId11"/>
    <p:sldId id="263" r:id="rId12"/>
    <p:sldId id="264" r:id="rId13"/>
    <p:sldId id="280" r:id="rId14"/>
    <p:sldId id="269" r:id="rId15"/>
    <p:sldId id="273" r:id="rId16"/>
    <p:sldId id="282" r:id="rId17"/>
    <p:sldId id="281" r:id="rId18"/>
    <p:sldId id="272" r:id="rId19"/>
    <p:sldId id="279" r:id="rId20"/>
    <p:sldId id="274" r:id="rId21"/>
    <p:sldId id="275" r:id="rId22"/>
    <p:sldId id="276" r:id="rId23"/>
    <p:sldId id="277" r:id="rId24"/>
    <p:sldId id="278" r:id="rId25"/>
    <p:sldId id="283" r:id="rId26"/>
    <p:sldId id="284" r:id="rId27"/>
    <p:sldId id="285" r:id="rId28"/>
    <p:sldId id="286" r:id="rId29"/>
    <p:sldId id="287" r:id="rId30"/>
    <p:sldId id="288" r:id="rId31"/>
    <p:sldId id="289" r:id="rId32"/>
    <p:sldId id="295" r:id="rId33"/>
    <p:sldId id="290" r:id="rId34"/>
    <p:sldId id="291" r:id="rId35"/>
    <p:sldId id="292" r:id="rId36"/>
    <p:sldId id="293" r:id="rId37"/>
    <p:sldId id="294"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F0DD3A-8D22-48D2-A1BB-A469DE7FC968}"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s-CR"/>
        </a:p>
      </dgm:t>
    </dgm:pt>
    <dgm:pt modelId="{4D2CD01A-F5D4-431C-ADFB-711F6BA3043C}">
      <dgm:prSet phldrT="[Texto]"/>
      <dgm:spPr/>
      <dgm:t>
        <a:bodyPr/>
        <a:lstStyle/>
        <a:p>
          <a:r>
            <a:rPr lang="es-CR" dirty="0" smtClean="0"/>
            <a:t>Procedimientos, leyes y autoridades especializadas y específicas</a:t>
          </a:r>
          <a:endParaRPr lang="es-CR" dirty="0"/>
        </a:p>
      </dgm:t>
    </dgm:pt>
    <dgm:pt modelId="{B6A72CDB-7A88-4550-87B6-3A10799034A2}" type="parTrans" cxnId="{7454C38F-BE27-4B0E-98B6-2950CEDD3A21}">
      <dgm:prSet/>
      <dgm:spPr/>
      <dgm:t>
        <a:bodyPr/>
        <a:lstStyle/>
        <a:p>
          <a:endParaRPr lang="es-CR"/>
        </a:p>
      </dgm:t>
    </dgm:pt>
    <dgm:pt modelId="{B2935E6D-7A01-45A4-B587-959320746E69}" type="sibTrans" cxnId="{7454C38F-BE27-4B0E-98B6-2950CEDD3A21}">
      <dgm:prSet/>
      <dgm:spPr/>
      <dgm:t>
        <a:bodyPr/>
        <a:lstStyle/>
        <a:p>
          <a:endParaRPr lang="es-CR"/>
        </a:p>
      </dgm:t>
    </dgm:pt>
    <dgm:pt modelId="{3B45A53F-EF9F-4080-892F-33658306DF85}">
      <dgm:prSet phldrT="[Texto]"/>
      <dgm:spPr/>
      <dgm:t>
        <a:bodyPr/>
        <a:lstStyle/>
        <a:p>
          <a:r>
            <a:rPr lang="es-CR" dirty="0" smtClean="0"/>
            <a:t>Establecer edad mínima en la cual se presume que no son responsables penalmente</a:t>
          </a:r>
          <a:endParaRPr lang="es-CR" dirty="0"/>
        </a:p>
      </dgm:t>
    </dgm:pt>
    <dgm:pt modelId="{B7AA5766-E19A-48E0-BF4A-6A5028E121C8}" type="parTrans" cxnId="{7B4FD2C6-2F23-4E44-8FE7-DBE8940040EC}">
      <dgm:prSet/>
      <dgm:spPr/>
      <dgm:t>
        <a:bodyPr/>
        <a:lstStyle/>
        <a:p>
          <a:endParaRPr lang="es-CR"/>
        </a:p>
      </dgm:t>
    </dgm:pt>
    <dgm:pt modelId="{AD59CCB0-4B71-4DB9-8D73-AD34895E85F4}" type="sibTrans" cxnId="{7B4FD2C6-2F23-4E44-8FE7-DBE8940040EC}">
      <dgm:prSet/>
      <dgm:spPr/>
      <dgm:t>
        <a:bodyPr/>
        <a:lstStyle/>
        <a:p>
          <a:endParaRPr lang="es-CR"/>
        </a:p>
      </dgm:t>
    </dgm:pt>
    <dgm:pt modelId="{BAF00FDB-D44B-4AC9-92E2-E1953DB7451D}">
      <dgm:prSet phldrT="[Texto]"/>
      <dgm:spPr/>
      <dgm:t>
        <a:bodyPr/>
        <a:lstStyle/>
        <a:p>
          <a:r>
            <a:rPr lang="es-CR" dirty="0" smtClean="0"/>
            <a:t>Siempre que sea posible debe preferirse la </a:t>
          </a:r>
          <a:r>
            <a:rPr lang="es-CR" dirty="0" err="1" smtClean="0"/>
            <a:t>desjudicialización</a:t>
          </a:r>
          <a:r>
            <a:rPr lang="es-CR" dirty="0" smtClean="0"/>
            <a:t>, respetando las garantías básicas del debido proceso</a:t>
          </a:r>
          <a:endParaRPr lang="es-CR" dirty="0"/>
        </a:p>
      </dgm:t>
    </dgm:pt>
    <dgm:pt modelId="{CE4D9224-2647-4492-8E38-B7E1A1BF6E6A}" type="parTrans" cxnId="{8E1C416D-16AB-4134-AF13-CC077390C543}">
      <dgm:prSet/>
      <dgm:spPr/>
      <dgm:t>
        <a:bodyPr/>
        <a:lstStyle/>
        <a:p>
          <a:endParaRPr lang="es-CR"/>
        </a:p>
      </dgm:t>
    </dgm:pt>
    <dgm:pt modelId="{78F3C999-A109-401B-A270-3F3CDAFAF2EB}" type="sibTrans" cxnId="{8E1C416D-16AB-4134-AF13-CC077390C543}">
      <dgm:prSet/>
      <dgm:spPr/>
      <dgm:t>
        <a:bodyPr/>
        <a:lstStyle/>
        <a:p>
          <a:endParaRPr lang="es-CR"/>
        </a:p>
      </dgm:t>
    </dgm:pt>
    <dgm:pt modelId="{B3B94285-C593-4890-91D1-10E05A0F9720}" type="pres">
      <dgm:prSet presAssocID="{1CF0DD3A-8D22-48D2-A1BB-A469DE7FC968}" presName="outerComposite" presStyleCnt="0">
        <dgm:presLayoutVars>
          <dgm:chMax val="5"/>
          <dgm:dir/>
          <dgm:resizeHandles val="exact"/>
        </dgm:presLayoutVars>
      </dgm:prSet>
      <dgm:spPr/>
      <dgm:t>
        <a:bodyPr/>
        <a:lstStyle/>
        <a:p>
          <a:endParaRPr lang="es-CR"/>
        </a:p>
      </dgm:t>
    </dgm:pt>
    <dgm:pt modelId="{A42B4657-5FAA-4BB5-839D-A368292B130C}" type="pres">
      <dgm:prSet presAssocID="{1CF0DD3A-8D22-48D2-A1BB-A469DE7FC968}" presName="dummyMaxCanvas" presStyleCnt="0">
        <dgm:presLayoutVars/>
      </dgm:prSet>
      <dgm:spPr/>
    </dgm:pt>
    <dgm:pt modelId="{D48785AB-19B5-4687-945B-B84E39CCFDC3}" type="pres">
      <dgm:prSet presAssocID="{1CF0DD3A-8D22-48D2-A1BB-A469DE7FC968}" presName="ThreeNodes_1" presStyleLbl="node1" presStyleIdx="0" presStyleCnt="3">
        <dgm:presLayoutVars>
          <dgm:bulletEnabled val="1"/>
        </dgm:presLayoutVars>
      </dgm:prSet>
      <dgm:spPr/>
      <dgm:t>
        <a:bodyPr/>
        <a:lstStyle/>
        <a:p>
          <a:endParaRPr lang="es-CR"/>
        </a:p>
      </dgm:t>
    </dgm:pt>
    <dgm:pt modelId="{4E135AE4-8E92-4D58-98E9-CAD2C2906B14}" type="pres">
      <dgm:prSet presAssocID="{1CF0DD3A-8D22-48D2-A1BB-A469DE7FC968}" presName="ThreeNodes_2" presStyleLbl="node1" presStyleIdx="1" presStyleCnt="3">
        <dgm:presLayoutVars>
          <dgm:bulletEnabled val="1"/>
        </dgm:presLayoutVars>
      </dgm:prSet>
      <dgm:spPr/>
      <dgm:t>
        <a:bodyPr/>
        <a:lstStyle/>
        <a:p>
          <a:endParaRPr lang="es-CR"/>
        </a:p>
      </dgm:t>
    </dgm:pt>
    <dgm:pt modelId="{73E68D5E-D1FD-4DEC-BFAB-4BB1CE4EDEA6}" type="pres">
      <dgm:prSet presAssocID="{1CF0DD3A-8D22-48D2-A1BB-A469DE7FC968}" presName="ThreeNodes_3" presStyleLbl="node1" presStyleIdx="2" presStyleCnt="3">
        <dgm:presLayoutVars>
          <dgm:bulletEnabled val="1"/>
        </dgm:presLayoutVars>
      </dgm:prSet>
      <dgm:spPr/>
      <dgm:t>
        <a:bodyPr/>
        <a:lstStyle/>
        <a:p>
          <a:endParaRPr lang="es-CR"/>
        </a:p>
      </dgm:t>
    </dgm:pt>
    <dgm:pt modelId="{C88C4E06-A9B5-4888-8DA4-770FD0A0AC5F}" type="pres">
      <dgm:prSet presAssocID="{1CF0DD3A-8D22-48D2-A1BB-A469DE7FC968}" presName="ThreeConn_1-2" presStyleLbl="fgAccFollowNode1" presStyleIdx="0" presStyleCnt="2">
        <dgm:presLayoutVars>
          <dgm:bulletEnabled val="1"/>
        </dgm:presLayoutVars>
      </dgm:prSet>
      <dgm:spPr/>
      <dgm:t>
        <a:bodyPr/>
        <a:lstStyle/>
        <a:p>
          <a:endParaRPr lang="es-CR"/>
        </a:p>
      </dgm:t>
    </dgm:pt>
    <dgm:pt modelId="{F440A4BF-CE70-461F-8281-84ED66D9621A}" type="pres">
      <dgm:prSet presAssocID="{1CF0DD3A-8D22-48D2-A1BB-A469DE7FC968}" presName="ThreeConn_2-3" presStyleLbl="fgAccFollowNode1" presStyleIdx="1" presStyleCnt="2">
        <dgm:presLayoutVars>
          <dgm:bulletEnabled val="1"/>
        </dgm:presLayoutVars>
      </dgm:prSet>
      <dgm:spPr/>
      <dgm:t>
        <a:bodyPr/>
        <a:lstStyle/>
        <a:p>
          <a:endParaRPr lang="es-CR"/>
        </a:p>
      </dgm:t>
    </dgm:pt>
    <dgm:pt modelId="{7884DE78-EB90-4E1D-91FE-79B39840FACC}" type="pres">
      <dgm:prSet presAssocID="{1CF0DD3A-8D22-48D2-A1BB-A469DE7FC968}" presName="ThreeNodes_1_text" presStyleLbl="node1" presStyleIdx="2" presStyleCnt="3">
        <dgm:presLayoutVars>
          <dgm:bulletEnabled val="1"/>
        </dgm:presLayoutVars>
      </dgm:prSet>
      <dgm:spPr/>
      <dgm:t>
        <a:bodyPr/>
        <a:lstStyle/>
        <a:p>
          <a:endParaRPr lang="es-CR"/>
        </a:p>
      </dgm:t>
    </dgm:pt>
    <dgm:pt modelId="{282FF880-83F0-4B6E-A184-3953C53F4E77}" type="pres">
      <dgm:prSet presAssocID="{1CF0DD3A-8D22-48D2-A1BB-A469DE7FC968}" presName="ThreeNodes_2_text" presStyleLbl="node1" presStyleIdx="2" presStyleCnt="3">
        <dgm:presLayoutVars>
          <dgm:bulletEnabled val="1"/>
        </dgm:presLayoutVars>
      </dgm:prSet>
      <dgm:spPr/>
      <dgm:t>
        <a:bodyPr/>
        <a:lstStyle/>
        <a:p>
          <a:endParaRPr lang="es-CR"/>
        </a:p>
      </dgm:t>
    </dgm:pt>
    <dgm:pt modelId="{5DDC8C76-0DE1-44C9-B19C-F656E1F89C78}" type="pres">
      <dgm:prSet presAssocID="{1CF0DD3A-8D22-48D2-A1BB-A469DE7FC968}" presName="ThreeNodes_3_text" presStyleLbl="node1" presStyleIdx="2" presStyleCnt="3">
        <dgm:presLayoutVars>
          <dgm:bulletEnabled val="1"/>
        </dgm:presLayoutVars>
      </dgm:prSet>
      <dgm:spPr/>
      <dgm:t>
        <a:bodyPr/>
        <a:lstStyle/>
        <a:p>
          <a:endParaRPr lang="es-CR"/>
        </a:p>
      </dgm:t>
    </dgm:pt>
  </dgm:ptLst>
  <dgm:cxnLst>
    <dgm:cxn modelId="{DA578626-F5D1-41B4-886D-0BABB8DEB76F}" type="presOf" srcId="{3B45A53F-EF9F-4080-892F-33658306DF85}" destId="{282FF880-83F0-4B6E-A184-3953C53F4E77}" srcOrd="1" destOrd="0" presId="urn:microsoft.com/office/officeart/2005/8/layout/vProcess5"/>
    <dgm:cxn modelId="{7B4FD2C6-2F23-4E44-8FE7-DBE8940040EC}" srcId="{1CF0DD3A-8D22-48D2-A1BB-A469DE7FC968}" destId="{3B45A53F-EF9F-4080-892F-33658306DF85}" srcOrd="1" destOrd="0" parTransId="{B7AA5766-E19A-48E0-BF4A-6A5028E121C8}" sibTransId="{AD59CCB0-4B71-4DB9-8D73-AD34895E85F4}"/>
    <dgm:cxn modelId="{72B352F6-094B-45D9-ABC4-1D85A8F0E790}" type="presOf" srcId="{BAF00FDB-D44B-4AC9-92E2-E1953DB7451D}" destId="{73E68D5E-D1FD-4DEC-BFAB-4BB1CE4EDEA6}" srcOrd="0" destOrd="0" presId="urn:microsoft.com/office/officeart/2005/8/layout/vProcess5"/>
    <dgm:cxn modelId="{86538DB3-3046-4902-865B-F491A36E51A2}" type="presOf" srcId="{AD59CCB0-4B71-4DB9-8D73-AD34895E85F4}" destId="{F440A4BF-CE70-461F-8281-84ED66D9621A}" srcOrd="0" destOrd="0" presId="urn:microsoft.com/office/officeart/2005/8/layout/vProcess5"/>
    <dgm:cxn modelId="{7454C38F-BE27-4B0E-98B6-2950CEDD3A21}" srcId="{1CF0DD3A-8D22-48D2-A1BB-A469DE7FC968}" destId="{4D2CD01A-F5D4-431C-ADFB-711F6BA3043C}" srcOrd="0" destOrd="0" parTransId="{B6A72CDB-7A88-4550-87B6-3A10799034A2}" sibTransId="{B2935E6D-7A01-45A4-B587-959320746E69}"/>
    <dgm:cxn modelId="{6180DE83-93F3-42FB-898B-4D3B52F726A1}" type="presOf" srcId="{4D2CD01A-F5D4-431C-ADFB-711F6BA3043C}" destId="{D48785AB-19B5-4687-945B-B84E39CCFDC3}" srcOrd="0" destOrd="0" presId="urn:microsoft.com/office/officeart/2005/8/layout/vProcess5"/>
    <dgm:cxn modelId="{B7CB1349-CE75-47F1-86EB-19EB93FE6AF1}" type="presOf" srcId="{1CF0DD3A-8D22-48D2-A1BB-A469DE7FC968}" destId="{B3B94285-C593-4890-91D1-10E05A0F9720}" srcOrd="0" destOrd="0" presId="urn:microsoft.com/office/officeart/2005/8/layout/vProcess5"/>
    <dgm:cxn modelId="{8E1C416D-16AB-4134-AF13-CC077390C543}" srcId="{1CF0DD3A-8D22-48D2-A1BB-A469DE7FC968}" destId="{BAF00FDB-D44B-4AC9-92E2-E1953DB7451D}" srcOrd="2" destOrd="0" parTransId="{CE4D9224-2647-4492-8E38-B7E1A1BF6E6A}" sibTransId="{78F3C999-A109-401B-A270-3F3CDAFAF2EB}"/>
    <dgm:cxn modelId="{ECE65BBF-F456-4C88-B9CD-5AF27826C9AD}" type="presOf" srcId="{4D2CD01A-F5D4-431C-ADFB-711F6BA3043C}" destId="{7884DE78-EB90-4E1D-91FE-79B39840FACC}" srcOrd="1" destOrd="0" presId="urn:microsoft.com/office/officeart/2005/8/layout/vProcess5"/>
    <dgm:cxn modelId="{CD0B94F9-10BC-461E-95AC-9C728487AA07}" type="presOf" srcId="{B2935E6D-7A01-45A4-B587-959320746E69}" destId="{C88C4E06-A9B5-4888-8DA4-770FD0A0AC5F}" srcOrd="0" destOrd="0" presId="urn:microsoft.com/office/officeart/2005/8/layout/vProcess5"/>
    <dgm:cxn modelId="{07447188-7AC2-45AC-B50E-B47663750409}" type="presOf" srcId="{3B45A53F-EF9F-4080-892F-33658306DF85}" destId="{4E135AE4-8E92-4D58-98E9-CAD2C2906B14}" srcOrd="0" destOrd="0" presId="urn:microsoft.com/office/officeart/2005/8/layout/vProcess5"/>
    <dgm:cxn modelId="{ECE11F11-A833-4FF8-9631-A17B79A26807}" type="presOf" srcId="{BAF00FDB-D44B-4AC9-92E2-E1953DB7451D}" destId="{5DDC8C76-0DE1-44C9-B19C-F656E1F89C78}" srcOrd="1" destOrd="0" presId="urn:microsoft.com/office/officeart/2005/8/layout/vProcess5"/>
    <dgm:cxn modelId="{A901C8B8-F4C2-4DF2-805A-B34085ABF314}" type="presParOf" srcId="{B3B94285-C593-4890-91D1-10E05A0F9720}" destId="{A42B4657-5FAA-4BB5-839D-A368292B130C}" srcOrd="0" destOrd="0" presId="urn:microsoft.com/office/officeart/2005/8/layout/vProcess5"/>
    <dgm:cxn modelId="{DB266898-CE6A-43D1-B4B0-30441CB31EF1}" type="presParOf" srcId="{B3B94285-C593-4890-91D1-10E05A0F9720}" destId="{D48785AB-19B5-4687-945B-B84E39CCFDC3}" srcOrd="1" destOrd="0" presId="urn:microsoft.com/office/officeart/2005/8/layout/vProcess5"/>
    <dgm:cxn modelId="{71822959-F807-4628-8E32-32763ABD739D}" type="presParOf" srcId="{B3B94285-C593-4890-91D1-10E05A0F9720}" destId="{4E135AE4-8E92-4D58-98E9-CAD2C2906B14}" srcOrd="2" destOrd="0" presId="urn:microsoft.com/office/officeart/2005/8/layout/vProcess5"/>
    <dgm:cxn modelId="{18743386-0103-46F1-8DC5-EFF62C310E07}" type="presParOf" srcId="{B3B94285-C593-4890-91D1-10E05A0F9720}" destId="{73E68D5E-D1FD-4DEC-BFAB-4BB1CE4EDEA6}" srcOrd="3" destOrd="0" presId="urn:microsoft.com/office/officeart/2005/8/layout/vProcess5"/>
    <dgm:cxn modelId="{472548DF-6183-4895-9E2D-0E8DF53EC806}" type="presParOf" srcId="{B3B94285-C593-4890-91D1-10E05A0F9720}" destId="{C88C4E06-A9B5-4888-8DA4-770FD0A0AC5F}" srcOrd="4" destOrd="0" presId="urn:microsoft.com/office/officeart/2005/8/layout/vProcess5"/>
    <dgm:cxn modelId="{A7A7B36F-8961-4774-A829-F9ECDFDE863E}" type="presParOf" srcId="{B3B94285-C593-4890-91D1-10E05A0F9720}" destId="{F440A4BF-CE70-461F-8281-84ED66D9621A}" srcOrd="5" destOrd="0" presId="urn:microsoft.com/office/officeart/2005/8/layout/vProcess5"/>
    <dgm:cxn modelId="{488748CB-7631-4AE9-8942-DACDADD20FC6}" type="presParOf" srcId="{B3B94285-C593-4890-91D1-10E05A0F9720}" destId="{7884DE78-EB90-4E1D-91FE-79B39840FACC}" srcOrd="6" destOrd="0" presId="urn:microsoft.com/office/officeart/2005/8/layout/vProcess5"/>
    <dgm:cxn modelId="{A22F032C-3B44-4083-9297-6A1DA3D26FD8}" type="presParOf" srcId="{B3B94285-C593-4890-91D1-10E05A0F9720}" destId="{282FF880-83F0-4B6E-A184-3953C53F4E77}" srcOrd="7" destOrd="0" presId="urn:microsoft.com/office/officeart/2005/8/layout/vProcess5"/>
    <dgm:cxn modelId="{25242A24-1504-430A-9870-3962EE8B7966}" type="presParOf" srcId="{B3B94285-C593-4890-91D1-10E05A0F9720}" destId="{5DDC8C76-0DE1-44C9-B19C-F656E1F89C7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C8B515-CB05-4B79-BC7B-1B6AC29E4186}" type="doc">
      <dgm:prSet loTypeId="urn:microsoft.com/office/officeart/2005/8/layout/vList6" loCatId="list" qsTypeId="urn:microsoft.com/office/officeart/2005/8/quickstyle/simple1" qsCatId="simple" csTypeId="urn:microsoft.com/office/officeart/2005/8/colors/colorful2" csCatId="colorful" phldr="1"/>
      <dgm:spPr/>
      <dgm:t>
        <a:bodyPr/>
        <a:lstStyle/>
        <a:p>
          <a:endParaRPr lang="es-CR"/>
        </a:p>
      </dgm:t>
    </dgm:pt>
    <dgm:pt modelId="{4BF749CA-F164-4A48-BB03-C7E4C627235F}">
      <dgm:prSet phldrT="[Texto]"/>
      <dgm:spPr/>
      <dgm:t>
        <a:bodyPr/>
        <a:lstStyle/>
        <a:p>
          <a:r>
            <a:rPr lang="es-CR" dirty="0" smtClean="0"/>
            <a:t>Privación de libertad</a:t>
          </a:r>
          <a:endParaRPr lang="es-CR" dirty="0"/>
        </a:p>
      </dgm:t>
    </dgm:pt>
    <dgm:pt modelId="{D857CAF1-611B-4689-B8B3-B5A4F8919B4F}" type="parTrans" cxnId="{17117D6F-A55F-4ED3-80E9-C5D49A289592}">
      <dgm:prSet/>
      <dgm:spPr/>
      <dgm:t>
        <a:bodyPr/>
        <a:lstStyle/>
        <a:p>
          <a:endParaRPr lang="es-CR"/>
        </a:p>
      </dgm:t>
    </dgm:pt>
    <dgm:pt modelId="{5142DC23-9557-47D7-9898-D98C7E92AB3C}" type="sibTrans" cxnId="{17117D6F-A55F-4ED3-80E9-C5D49A289592}">
      <dgm:prSet/>
      <dgm:spPr/>
      <dgm:t>
        <a:bodyPr/>
        <a:lstStyle/>
        <a:p>
          <a:endParaRPr lang="es-CR"/>
        </a:p>
      </dgm:t>
    </dgm:pt>
    <dgm:pt modelId="{9F2A9A75-3A18-4953-BB85-59AC02A2B71F}">
      <dgm:prSet phldrT="[Texto]"/>
      <dgm:spPr/>
      <dgm:t>
        <a:bodyPr/>
        <a:lstStyle/>
        <a:p>
          <a:r>
            <a:rPr lang="es-CR" dirty="0" smtClean="0"/>
            <a:t>Excepcional, por el menor tiempo posible, último recurso</a:t>
          </a:r>
          <a:endParaRPr lang="es-CR" dirty="0"/>
        </a:p>
      </dgm:t>
    </dgm:pt>
    <dgm:pt modelId="{D897EAD1-930B-4208-9BB2-DF22A655619F}" type="parTrans" cxnId="{DA37BF0D-F05B-4E2C-B52C-FF34D0E90A18}">
      <dgm:prSet/>
      <dgm:spPr/>
      <dgm:t>
        <a:bodyPr/>
        <a:lstStyle/>
        <a:p>
          <a:endParaRPr lang="es-CR"/>
        </a:p>
      </dgm:t>
    </dgm:pt>
    <dgm:pt modelId="{E0308BC5-9D26-4A05-9907-ECA6A3099245}" type="sibTrans" cxnId="{DA37BF0D-F05B-4E2C-B52C-FF34D0E90A18}">
      <dgm:prSet/>
      <dgm:spPr/>
      <dgm:t>
        <a:bodyPr/>
        <a:lstStyle/>
        <a:p>
          <a:endParaRPr lang="es-CR"/>
        </a:p>
      </dgm:t>
    </dgm:pt>
    <dgm:pt modelId="{4B5F5034-58FB-43D0-8026-161E77551B54}">
      <dgm:prSet phldrT="[Texto]"/>
      <dgm:spPr/>
      <dgm:t>
        <a:bodyPr/>
        <a:lstStyle/>
        <a:p>
          <a:r>
            <a:rPr lang="es-CR" dirty="0" smtClean="0"/>
            <a:t>Respeto del interés superior y protección integral en su ejecución como medida cautelar y como sanción</a:t>
          </a:r>
          <a:endParaRPr lang="es-CR" dirty="0"/>
        </a:p>
      </dgm:t>
    </dgm:pt>
    <dgm:pt modelId="{E5733D6F-D5FD-4239-8FFF-715617A0A391}" type="parTrans" cxnId="{5DA56717-88DA-43C2-8FCE-64890EB7E273}">
      <dgm:prSet/>
      <dgm:spPr/>
      <dgm:t>
        <a:bodyPr/>
        <a:lstStyle/>
        <a:p>
          <a:endParaRPr lang="es-CR"/>
        </a:p>
      </dgm:t>
    </dgm:pt>
    <dgm:pt modelId="{5C7A01F4-9E84-4FAB-92CA-EF7FB287CEC5}" type="sibTrans" cxnId="{5DA56717-88DA-43C2-8FCE-64890EB7E273}">
      <dgm:prSet/>
      <dgm:spPr/>
      <dgm:t>
        <a:bodyPr/>
        <a:lstStyle/>
        <a:p>
          <a:endParaRPr lang="es-CR"/>
        </a:p>
      </dgm:t>
    </dgm:pt>
    <dgm:pt modelId="{3B7B28B0-6152-49C7-92C8-89AC6B5DE25D}">
      <dgm:prSet phldrT="[Texto]"/>
      <dgm:spPr/>
      <dgm:t>
        <a:bodyPr/>
        <a:lstStyle/>
        <a:p>
          <a:r>
            <a:rPr lang="es-CR" dirty="0" err="1" smtClean="0"/>
            <a:t>Desjudicialización</a:t>
          </a:r>
          <a:r>
            <a:rPr lang="es-CR" dirty="0" smtClean="0"/>
            <a:t> y diversificación</a:t>
          </a:r>
          <a:endParaRPr lang="es-CR" dirty="0"/>
        </a:p>
      </dgm:t>
    </dgm:pt>
    <dgm:pt modelId="{7A095D64-3CD8-44E8-A04D-8114EF9E42F3}" type="parTrans" cxnId="{D9EB0DCA-8673-4EC0-91B2-705A68082AE5}">
      <dgm:prSet/>
      <dgm:spPr/>
      <dgm:t>
        <a:bodyPr/>
        <a:lstStyle/>
        <a:p>
          <a:endParaRPr lang="es-CR"/>
        </a:p>
      </dgm:t>
    </dgm:pt>
    <dgm:pt modelId="{EB81C7FA-C2D1-4203-BFB2-996E6B6F7261}" type="sibTrans" cxnId="{D9EB0DCA-8673-4EC0-91B2-705A68082AE5}">
      <dgm:prSet/>
      <dgm:spPr/>
      <dgm:t>
        <a:bodyPr/>
        <a:lstStyle/>
        <a:p>
          <a:endParaRPr lang="es-CR"/>
        </a:p>
      </dgm:t>
    </dgm:pt>
    <dgm:pt modelId="{AEDD1AD3-FFA6-4D77-A79F-EC50B2C453FA}">
      <dgm:prSet phldrT="[Texto]"/>
      <dgm:spPr/>
      <dgm:t>
        <a:bodyPr/>
        <a:lstStyle/>
        <a:p>
          <a:r>
            <a:rPr lang="es-CR" dirty="0" smtClean="0"/>
            <a:t>Debe preferirse resolver el conflicto sin acudir al proceso</a:t>
          </a:r>
          <a:endParaRPr lang="es-CR" dirty="0"/>
        </a:p>
      </dgm:t>
    </dgm:pt>
    <dgm:pt modelId="{3C94F38A-1EF1-4248-B115-B7B9A781315F}" type="parTrans" cxnId="{1AD5789B-23A1-4AFC-B311-21B800B72F61}">
      <dgm:prSet/>
      <dgm:spPr/>
      <dgm:t>
        <a:bodyPr/>
        <a:lstStyle/>
        <a:p>
          <a:endParaRPr lang="es-CR"/>
        </a:p>
      </dgm:t>
    </dgm:pt>
    <dgm:pt modelId="{B2A1A60C-E9C4-40CC-A757-F2690CD35A07}" type="sibTrans" cxnId="{1AD5789B-23A1-4AFC-B311-21B800B72F61}">
      <dgm:prSet/>
      <dgm:spPr/>
      <dgm:t>
        <a:bodyPr/>
        <a:lstStyle/>
        <a:p>
          <a:endParaRPr lang="es-CR"/>
        </a:p>
      </dgm:t>
    </dgm:pt>
    <dgm:pt modelId="{448CC4ED-FF55-4BC2-9AA6-237A6AE7D470}">
      <dgm:prSet phldrT="[Texto]"/>
      <dgm:spPr/>
      <dgm:t>
        <a:bodyPr/>
        <a:lstStyle/>
        <a:p>
          <a:r>
            <a:rPr lang="es-CR" dirty="0" smtClean="0"/>
            <a:t>En todo caso deben existir respuestas diferenciadas como cuidado, libertad vigilada, órdenes de orientación, enseñanza, alternativas a la privación </a:t>
          </a:r>
          <a:endParaRPr lang="es-CR" dirty="0"/>
        </a:p>
      </dgm:t>
    </dgm:pt>
    <dgm:pt modelId="{4A54E67B-A52B-4BBA-B3F1-8577DE81E1DF}" type="parTrans" cxnId="{FFD18CF8-A7EE-4F45-A18A-BB3991354D93}">
      <dgm:prSet/>
      <dgm:spPr/>
      <dgm:t>
        <a:bodyPr/>
        <a:lstStyle/>
        <a:p>
          <a:endParaRPr lang="es-CR"/>
        </a:p>
      </dgm:t>
    </dgm:pt>
    <dgm:pt modelId="{E90CD6AF-7E68-4621-8064-E264588EC763}" type="sibTrans" cxnId="{FFD18CF8-A7EE-4F45-A18A-BB3991354D93}">
      <dgm:prSet/>
      <dgm:spPr/>
      <dgm:t>
        <a:bodyPr/>
        <a:lstStyle/>
        <a:p>
          <a:endParaRPr lang="es-CR"/>
        </a:p>
      </dgm:t>
    </dgm:pt>
    <dgm:pt modelId="{24B485F7-E54B-42C6-9ADA-4238CCD9AA12}" type="pres">
      <dgm:prSet presAssocID="{91C8B515-CB05-4B79-BC7B-1B6AC29E4186}" presName="Name0" presStyleCnt="0">
        <dgm:presLayoutVars>
          <dgm:dir/>
          <dgm:animLvl val="lvl"/>
          <dgm:resizeHandles/>
        </dgm:presLayoutVars>
      </dgm:prSet>
      <dgm:spPr/>
      <dgm:t>
        <a:bodyPr/>
        <a:lstStyle/>
        <a:p>
          <a:endParaRPr lang="es-CR"/>
        </a:p>
      </dgm:t>
    </dgm:pt>
    <dgm:pt modelId="{B54236B8-0673-4C8B-BDCA-7D26531812B0}" type="pres">
      <dgm:prSet presAssocID="{4BF749CA-F164-4A48-BB03-C7E4C627235F}" presName="linNode" presStyleCnt="0"/>
      <dgm:spPr/>
    </dgm:pt>
    <dgm:pt modelId="{46B3FAB6-A72D-40D8-8E99-94D06DBA4539}" type="pres">
      <dgm:prSet presAssocID="{4BF749CA-F164-4A48-BB03-C7E4C627235F}" presName="parentShp" presStyleLbl="node1" presStyleIdx="0" presStyleCnt="2">
        <dgm:presLayoutVars>
          <dgm:bulletEnabled val="1"/>
        </dgm:presLayoutVars>
      </dgm:prSet>
      <dgm:spPr/>
      <dgm:t>
        <a:bodyPr/>
        <a:lstStyle/>
        <a:p>
          <a:endParaRPr lang="es-CR"/>
        </a:p>
      </dgm:t>
    </dgm:pt>
    <dgm:pt modelId="{2EE6A736-35DF-4C07-B4AF-1875D86A437C}" type="pres">
      <dgm:prSet presAssocID="{4BF749CA-F164-4A48-BB03-C7E4C627235F}" presName="childShp" presStyleLbl="bgAccFollowNode1" presStyleIdx="0" presStyleCnt="2">
        <dgm:presLayoutVars>
          <dgm:bulletEnabled val="1"/>
        </dgm:presLayoutVars>
      </dgm:prSet>
      <dgm:spPr/>
      <dgm:t>
        <a:bodyPr/>
        <a:lstStyle/>
        <a:p>
          <a:endParaRPr lang="es-CR"/>
        </a:p>
      </dgm:t>
    </dgm:pt>
    <dgm:pt modelId="{8C17EC7B-2527-4016-9D5C-BC8226EE4C2B}" type="pres">
      <dgm:prSet presAssocID="{5142DC23-9557-47D7-9898-D98C7E92AB3C}" presName="spacing" presStyleCnt="0"/>
      <dgm:spPr/>
    </dgm:pt>
    <dgm:pt modelId="{77A3CA5A-4CEC-4658-B636-BA2EAB95E09A}" type="pres">
      <dgm:prSet presAssocID="{3B7B28B0-6152-49C7-92C8-89AC6B5DE25D}" presName="linNode" presStyleCnt="0"/>
      <dgm:spPr/>
    </dgm:pt>
    <dgm:pt modelId="{C4C0868B-E6AD-4517-9CD8-08BE81BBCB1B}" type="pres">
      <dgm:prSet presAssocID="{3B7B28B0-6152-49C7-92C8-89AC6B5DE25D}" presName="parentShp" presStyleLbl="node1" presStyleIdx="1" presStyleCnt="2">
        <dgm:presLayoutVars>
          <dgm:bulletEnabled val="1"/>
        </dgm:presLayoutVars>
      </dgm:prSet>
      <dgm:spPr/>
      <dgm:t>
        <a:bodyPr/>
        <a:lstStyle/>
        <a:p>
          <a:endParaRPr lang="es-CR"/>
        </a:p>
      </dgm:t>
    </dgm:pt>
    <dgm:pt modelId="{94148EB4-265C-4F50-81AF-9F6E53C63D24}" type="pres">
      <dgm:prSet presAssocID="{3B7B28B0-6152-49C7-92C8-89AC6B5DE25D}" presName="childShp" presStyleLbl="bgAccFollowNode1" presStyleIdx="1" presStyleCnt="2">
        <dgm:presLayoutVars>
          <dgm:bulletEnabled val="1"/>
        </dgm:presLayoutVars>
      </dgm:prSet>
      <dgm:spPr/>
      <dgm:t>
        <a:bodyPr/>
        <a:lstStyle/>
        <a:p>
          <a:endParaRPr lang="es-CR"/>
        </a:p>
      </dgm:t>
    </dgm:pt>
  </dgm:ptLst>
  <dgm:cxnLst>
    <dgm:cxn modelId="{1AD5789B-23A1-4AFC-B311-21B800B72F61}" srcId="{3B7B28B0-6152-49C7-92C8-89AC6B5DE25D}" destId="{AEDD1AD3-FFA6-4D77-A79F-EC50B2C453FA}" srcOrd="0" destOrd="0" parTransId="{3C94F38A-1EF1-4248-B115-B7B9A781315F}" sibTransId="{B2A1A60C-E9C4-40CC-A757-F2690CD35A07}"/>
    <dgm:cxn modelId="{17117D6F-A55F-4ED3-80E9-C5D49A289592}" srcId="{91C8B515-CB05-4B79-BC7B-1B6AC29E4186}" destId="{4BF749CA-F164-4A48-BB03-C7E4C627235F}" srcOrd="0" destOrd="0" parTransId="{D857CAF1-611B-4689-B8B3-B5A4F8919B4F}" sibTransId="{5142DC23-9557-47D7-9898-D98C7E92AB3C}"/>
    <dgm:cxn modelId="{4A6E210C-9B36-4F51-934E-760AE1137DD1}" type="presOf" srcId="{448CC4ED-FF55-4BC2-9AA6-237A6AE7D470}" destId="{94148EB4-265C-4F50-81AF-9F6E53C63D24}" srcOrd="0" destOrd="1" presId="urn:microsoft.com/office/officeart/2005/8/layout/vList6"/>
    <dgm:cxn modelId="{FFD18CF8-A7EE-4F45-A18A-BB3991354D93}" srcId="{3B7B28B0-6152-49C7-92C8-89AC6B5DE25D}" destId="{448CC4ED-FF55-4BC2-9AA6-237A6AE7D470}" srcOrd="1" destOrd="0" parTransId="{4A54E67B-A52B-4BBA-B3F1-8577DE81E1DF}" sibTransId="{E90CD6AF-7E68-4621-8064-E264588EC763}"/>
    <dgm:cxn modelId="{FC67B3D3-2AB6-47ED-A8B4-1F0F7FA29AA5}" type="presOf" srcId="{3B7B28B0-6152-49C7-92C8-89AC6B5DE25D}" destId="{C4C0868B-E6AD-4517-9CD8-08BE81BBCB1B}" srcOrd="0" destOrd="0" presId="urn:microsoft.com/office/officeart/2005/8/layout/vList6"/>
    <dgm:cxn modelId="{AC86D3A0-A45E-4B07-BE9A-872C26EEA180}" type="presOf" srcId="{91C8B515-CB05-4B79-BC7B-1B6AC29E4186}" destId="{24B485F7-E54B-42C6-9ADA-4238CCD9AA12}" srcOrd="0" destOrd="0" presId="urn:microsoft.com/office/officeart/2005/8/layout/vList6"/>
    <dgm:cxn modelId="{9F8C5049-BF8D-45B1-9B2C-A94530489614}" type="presOf" srcId="{4B5F5034-58FB-43D0-8026-161E77551B54}" destId="{2EE6A736-35DF-4C07-B4AF-1875D86A437C}" srcOrd="0" destOrd="1" presId="urn:microsoft.com/office/officeart/2005/8/layout/vList6"/>
    <dgm:cxn modelId="{4A7B1750-50EC-41FC-B339-475181ECC5E8}" type="presOf" srcId="{9F2A9A75-3A18-4953-BB85-59AC02A2B71F}" destId="{2EE6A736-35DF-4C07-B4AF-1875D86A437C}" srcOrd="0" destOrd="0" presId="urn:microsoft.com/office/officeart/2005/8/layout/vList6"/>
    <dgm:cxn modelId="{D2F01205-042B-475F-A661-B6BDFB3C2F11}" type="presOf" srcId="{4BF749CA-F164-4A48-BB03-C7E4C627235F}" destId="{46B3FAB6-A72D-40D8-8E99-94D06DBA4539}" srcOrd="0" destOrd="0" presId="urn:microsoft.com/office/officeart/2005/8/layout/vList6"/>
    <dgm:cxn modelId="{BF3E02E8-4D38-46BD-9435-67B17794223C}" type="presOf" srcId="{AEDD1AD3-FFA6-4D77-A79F-EC50B2C453FA}" destId="{94148EB4-265C-4F50-81AF-9F6E53C63D24}" srcOrd="0" destOrd="0" presId="urn:microsoft.com/office/officeart/2005/8/layout/vList6"/>
    <dgm:cxn modelId="{D9EB0DCA-8673-4EC0-91B2-705A68082AE5}" srcId="{91C8B515-CB05-4B79-BC7B-1B6AC29E4186}" destId="{3B7B28B0-6152-49C7-92C8-89AC6B5DE25D}" srcOrd="1" destOrd="0" parTransId="{7A095D64-3CD8-44E8-A04D-8114EF9E42F3}" sibTransId="{EB81C7FA-C2D1-4203-BFB2-996E6B6F7261}"/>
    <dgm:cxn modelId="{5DA56717-88DA-43C2-8FCE-64890EB7E273}" srcId="{4BF749CA-F164-4A48-BB03-C7E4C627235F}" destId="{4B5F5034-58FB-43D0-8026-161E77551B54}" srcOrd="1" destOrd="0" parTransId="{E5733D6F-D5FD-4239-8FFF-715617A0A391}" sibTransId="{5C7A01F4-9E84-4FAB-92CA-EF7FB287CEC5}"/>
    <dgm:cxn modelId="{DA37BF0D-F05B-4E2C-B52C-FF34D0E90A18}" srcId="{4BF749CA-F164-4A48-BB03-C7E4C627235F}" destId="{9F2A9A75-3A18-4953-BB85-59AC02A2B71F}" srcOrd="0" destOrd="0" parTransId="{D897EAD1-930B-4208-9BB2-DF22A655619F}" sibTransId="{E0308BC5-9D26-4A05-9907-ECA6A3099245}"/>
    <dgm:cxn modelId="{080FC645-F214-4076-8F62-2E0B19473E2F}" type="presParOf" srcId="{24B485F7-E54B-42C6-9ADA-4238CCD9AA12}" destId="{B54236B8-0673-4C8B-BDCA-7D26531812B0}" srcOrd="0" destOrd="0" presId="urn:microsoft.com/office/officeart/2005/8/layout/vList6"/>
    <dgm:cxn modelId="{9A11ABDA-0461-4678-B41A-8DF3DFC31FB5}" type="presParOf" srcId="{B54236B8-0673-4C8B-BDCA-7D26531812B0}" destId="{46B3FAB6-A72D-40D8-8E99-94D06DBA4539}" srcOrd="0" destOrd="0" presId="urn:microsoft.com/office/officeart/2005/8/layout/vList6"/>
    <dgm:cxn modelId="{DA28D4B7-832D-4C47-A8E6-A5D4AB1B2783}" type="presParOf" srcId="{B54236B8-0673-4C8B-BDCA-7D26531812B0}" destId="{2EE6A736-35DF-4C07-B4AF-1875D86A437C}" srcOrd="1" destOrd="0" presId="urn:microsoft.com/office/officeart/2005/8/layout/vList6"/>
    <dgm:cxn modelId="{D5543298-0CF4-443E-90B9-4038D0791493}" type="presParOf" srcId="{24B485F7-E54B-42C6-9ADA-4238CCD9AA12}" destId="{8C17EC7B-2527-4016-9D5C-BC8226EE4C2B}" srcOrd="1" destOrd="0" presId="urn:microsoft.com/office/officeart/2005/8/layout/vList6"/>
    <dgm:cxn modelId="{A20B609A-6BCE-44DC-84A3-CAE94895F6B1}" type="presParOf" srcId="{24B485F7-E54B-42C6-9ADA-4238CCD9AA12}" destId="{77A3CA5A-4CEC-4658-B636-BA2EAB95E09A}" srcOrd="2" destOrd="0" presId="urn:microsoft.com/office/officeart/2005/8/layout/vList6"/>
    <dgm:cxn modelId="{A14916F2-3D54-4140-BE8B-1E594A129621}" type="presParOf" srcId="{77A3CA5A-4CEC-4658-B636-BA2EAB95E09A}" destId="{C4C0868B-E6AD-4517-9CD8-08BE81BBCB1B}" srcOrd="0" destOrd="0" presId="urn:microsoft.com/office/officeart/2005/8/layout/vList6"/>
    <dgm:cxn modelId="{3AB62F0F-A4A9-4AE5-8855-AEAB942F4C86}" type="presParOf" srcId="{77A3CA5A-4CEC-4658-B636-BA2EAB95E09A}" destId="{94148EB4-265C-4F50-81AF-9F6E53C63D2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B5EEC0-B6FD-427E-92C9-8EF085FC1FAD}"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es-CR"/>
        </a:p>
      </dgm:t>
    </dgm:pt>
    <dgm:pt modelId="{3E5D78F0-2C9B-403A-80CC-E879CF761A57}">
      <dgm:prSet phldrT="[Texto]" custT="1"/>
      <dgm:spPr/>
      <dgm:t>
        <a:bodyPr/>
        <a:lstStyle/>
        <a:p>
          <a:pPr algn="ctr"/>
          <a:r>
            <a:rPr lang="es-CR" sz="1600" dirty="0" smtClean="0"/>
            <a:t>Toda persona tiene derecho </a:t>
          </a:r>
          <a:r>
            <a:rPr lang="es-CR" sz="1600" b="1" u="sng" dirty="0" smtClean="0"/>
            <a:t>a ser oída</a:t>
          </a:r>
          <a:r>
            <a:rPr lang="es-CR" sz="1600" dirty="0" smtClean="0"/>
            <a:t>, con debidas garantías y en un </a:t>
          </a:r>
          <a:r>
            <a:rPr lang="es-CR" sz="1600" b="1" u="sng" dirty="0" smtClean="0"/>
            <a:t>plazo razonable,</a:t>
          </a:r>
          <a:r>
            <a:rPr lang="es-CR" sz="1600" dirty="0" smtClean="0"/>
            <a:t> por juez independiente e imparcial, ante cualquier acusación penal</a:t>
          </a:r>
        </a:p>
        <a:p>
          <a:pPr algn="ctr"/>
          <a:r>
            <a:rPr lang="es-CR" sz="1600" dirty="0" smtClean="0"/>
            <a:t>-Principio de inocencia</a:t>
          </a:r>
          <a:endParaRPr lang="es-CR" sz="1600" dirty="0"/>
        </a:p>
      </dgm:t>
    </dgm:pt>
    <dgm:pt modelId="{7D4A3676-E6D9-4987-95F9-3393E517BF7A}" type="parTrans" cxnId="{96169198-5E9F-4F68-BF41-639E12C49864}">
      <dgm:prSet/>
      <dgm:spPr/>
      <dgm:t>
        <a:bodyPr/>
        <a:lstStyle/>
        <a:p>
          <a:endParaRPr lang="es-CR"/>
        </a:p>
      </dgm:t>
    </dgm:pt>
    <dgm:pt modelId="{B065D56B-ACC8-4828-BA9C-23608CCAC504}" type="sibTrans" cxnId="{96169198-5E9F-4F68-BF41-639E12C49864}">
      <dgm:prSet/>
      <dgm:spPr/>
      <dgm:t>
        <a:bodyPr/>
        <a:lstStyle/>
        <a:p>
          <a:endParaRPr lang="es-CR"/>
        </a:p>
      </dgm:t>
    </dgm:pt>
    <dgm:pt modelId="{FD4906B8-58BA-4EE2-801F-A45BB8213DD0}">
      <dgm:prSet phldrT="[Texto]" custT="1"/>
      <dgm:spPr/>
      <dgm:t>
        <a:bodyPr/>
        <a:lstStyle/>
        <a:p>
          <a:pPr algn="ctr"/>
          <a:r>
            <a:rPr lang="es-CR" sz="1600" dirty="0" smtClean="0"/>
            <a:t>-Derecho a asistencia de un defensor de confianza o público gratuito</a:t>
          </a:r>
        </a:p>
        <a:p>
          <a:pPr algn="l"/>
          <a:r>
            <a:rPr lang="es-CR" sz="1600" dirty="0" smtClean="0"/>
            <a:t>-Derecho a traductor</a:t>
          </a:r>
        </a:p>
        <a:p>
          <a:pPr algn="ctr"/>
          <a:r>
            <a:rPr lang="es-CR" sz="1600" dirty="0" smtClean="0"/>
            <a:t>-</a:t>
          </a:r>
          <a:r>
            <a:rPr lang="es-CR" sz="1600" b="1" dirty="0" smtClean="0"/>
            <a:t>derecho a comunicarse libre y de forma privada con su defensor</a:t>
          </a:r>
        </a:p>
        <a:p>
          <a:pPr algn="ctr"/>
          <a:r>
            <a:rPr lang="es-CR" sz="1600" dirty="0" smtClean="0"/>
            <a:t>-concesión de medios razonables para la defensa</a:t>
          </a:r>
          <a:endParaRPr lang="es-CR" sz="1600" dirty="0"/>
        </a:p>
      </dgm:t>
    </dgm:pt>
    <dgm:pt modelId="{02F2A9AC-CEAA-473A-A6FB-DDD433E2FEB8}" type="parTrans" cxnId="{4F1F78A6-CEC4-4B39-823A-030312599E32}">
      <dgm:prSet/>
      <dgm:spPr/>
      <dgm:t>
        <a:bodyPr/>
        <a:lstStyle/>
        <a:p>
          <a:endParaRPr lang="es-CR"/>
        </a:p>
      </dgm:t>
    </dgm:pt>
    <dgm:pt modelId="{5C5CE2C9-7958-47CA-AB46-E805FCA0AB1F}" type="sibTrans" cxnId="{4F1F78A6-CEC4-4B39-823A-030312599E32}">
      <dgm:prSet/>
      <dgm:spPr/>
      <dgm:t>
        <a:bodyPr/>
        <a:lstStyle/>
        <a:p>
          <a:endParaRPr lang="es-CR"/>
        </a:p>
      </dgm:t>
    </dgm:pt>
    <dgm:pt modelId="{A618741D-A645-4791-AEB9-9696102073A0}">
      <dgm:prSet phldrT="[Texto]"/>
      <dgm:spPr/>
      <dgm:t>
        <a:bodyPr/>
        <a:lstStyle/>
        <a:p>
          <a:pPr algn="ctr"/>
          <a:r>
            <a:rPr lang="es-CR" dirty="0" smtClean="0"/>
            <a:t>-Derecho a o declarar en su contra</a:t>
          </a:r>
        </a:p>
        <a:p>
          <a:pPr algn="ctr"/>
          <a:r>
            <a:rPr lang="es-CR" dirty="0" smtClean="0"/>
            <a:t>-</a:t>
          </a:r>
          <a:r>
            <a:rPr lang="es-CR" b="1" dirty="0" smtClean="0">
              <a:effectLst>
                <a:outerShdw blurRad="38100" dist="38100" dir="2700000" algn="tl">
                  <a:srgbClr val="000000">
                    <a:alpha val="43137"/>
                  </a:srgbClr>
                </a:outerShdw>
              </a:effectLst>
            </a:rPr>
            <a:t>El absuelto por sentencia firma no puede ser llevado nuevamente a juicio</a:t>
          </a:r>
        </a:p>
        <a:p>
          <a:pPr algn="ctr"/>
          <a:r>
            <a:rPr lang="es-CR" dirty="0" smtClean="0"/>
            <a:t>-juicio es público salvo excepciones calificadas</a:t>
          </a:r>
          <a:endParaRPr lang="es-CR" dirty="0"/>
        </a:p>
      </dgm:t>
    </dgm:pt>
    <dgm:pt modelId="{49E80EF3-8F91-4F47-B2E5-D239F5BDC950}" type="parTrans" cxnId="{677DA0AD-32F4-4E5C-83D9-6C49C8012453}">
      <dgm:prSet/>
      <dgm:spPr/>
      <dgm:t>
        <a:bodyPr/>
        <a:lstStyle/>
        <a:p>
          <a:endParaRPr lang="es-CR"/>
        </a:p>
      </dgm:t>
    </dgm:pt>
    <dgm:pt modelId="{DE521ABA-318C-42DD-A905-376CA1F7793E}" type="sibTrans" cxnId="{677DA0AD-32F4-4E5C-83D9-6C49C8012453}">
      <dgm:prSet/>
      <dgm:spPr/>
      <dgm:t>
        <a:bodyPr/>
        <a:lstStyle/>
        <a:p>
          <a:endParaRPr lang="es-CR"/>
        </a:p>
      </dgm:t>
    </dgm:pt>
    <dgm:pt modelId="{3356C2C6-F021-44D5-8C18-64270939182E}" type="pres">
      <dgm:prSet presAssocID="{25B5EEC0-B6FD-427E-92C9-8EF085FC1FAD}" presName="Name0" presStyleCnt="0">
        <dgm:presLayoutVars>
          <dgm:dir/>
          <dgm:resizeHandles val="exact"/>
        </dgm:presLayoutVars>
      </dgm:prSet>
      <dgm:spPr/>
      <dgm:t>
        <a:bodyPr/>
        <a:lstStyle/>
        <a:p>
          <a:endParaRPr lang="es-CR"/>
        </a:p>
      </dgm:t>
    </dgm:pt>
    <dgm:pt modelId="{80F84994-B903-4BA5-ABCA-25D8505F2C53}" type="pres">
      <dgm:prSet presAssocID="{3E5D78F0-2C9B-403A-80CC-E879CF761A57}" presName="node" presStyleLbl="node1" presStyleIdx="0" presStyleCnt="3">
        <dgm:presLayoutVars>
          <dgm:bulletEnabled val="1"/>
        </dgm:presLayoutVars>
      </dgm:prSet>
      <dgm:spPr/>
      <dgm:t>
        <a:bodyPr/>
        <a:lstStyle/>
        <a:p>
          <a:endParaRPr lang="es-CR"/>
        </a:p>
      </dgm:t>
    </dgm:pt>
    <dgm:pt modelId="{7754EE1F-2CC9-4600-A751-2EC94AC51208}" type="pres">
      <dgm:prSet presAssocID="{B065D56B-ACC8-4828-BA9C-23608CCAC504}" presName="sibTrans" presStyleCnt="0"/>
      <dgm:spPr/>
    </dgm:pt>
    <dgm:pt modelId="{729BE610-81D2-4926-833D-7737CA910C48}" type="pres">
      <dgm:prSet presAssocID="{FD4906B8-58BA-4EE2-801F-A45BB8213DD0}" presName="node" presStyleLbl="node1" presStyleIdx="1" presStyleCnt="3">
        <dgm:presLayoutVars>
          <dgm:bulletEnabled val="1"/>
        </dgm:presLayoutVars>
      </dgm:prSet>
      <dgm:spPr/>
      <dgm:t>
        <a:bodyPr/>
        <a:lstStyle/>
        <a:p>
          <a:endParaRPr lang="es-CR"/>
        </a:p>
      </dgm:t>
    </dgm:pt>
    <dgm:pt modelId="{A0AEEAEE-F41F-46AC-B0E2-DAD5A6D3A4D5}" type="pres">
      <dgm:prSet presAssocID="{5C5CE2C9-7958-47CA-AB46-E805FCA0AB1F}" presName="sibTrans" presStyleCnt="0"/>
      <dgm:spPr/>
    </dgm:pt>
    <dgm:pt modelId="{93FEC9D0-A6B2-46A4-9742-260F0E3AAD99}" type="pres">
      <dgm:prSet presAssocID="{A618741D-A645-4791-AEB9-9696102073A0}" presName="node" presStyleLbl="node1" presStyleIdx="2" presStyleCnt="3">
        <dgm:presLayoutVars>
          <dgm:bulletEnabled val="1"/>
        </dgm:presLayoutVars>
      </dgm:prSet>
      <dgm:spPr/>
      <dgm:t>
        <a:bodyPr/>
        <a:lstStyle/>
        <a:p>
          <a:endParaRPr lang="es-CR"/>
        </a:p>
      </dgm:t>
    </dgm:pt>
  </dgm:ptLst>
  <dgm:cxnLst>
    <dgm:cxn modelId="{28E61F2D-8F90-42DD-891D-143A71D86E75}" type="presOf" srcId="{FD4906B8-58BA-4EE2-801F-A45BB8213DD0}" destId="{729BE610-81D2-4926-833D-7737CA910C48}" srcOrd="0" destOrd="0" presId="urn:microsoft.com/office/officeart/2005/8/layout/hList6"/>
    <dgm:cxn modelId="{018A1FFE-1A84-44F6-8FE4-CE541B762799}" type="presOf" srcId="{A618741D-A645-4791-AEB9-9696102073A0}" destId="{93FEC9D0-A6B2-46A4-9742-260F0E3AAD99}" srcOrd="0" destOrd="0" presId="urn:microsoft.com/office/officeart/2005/8/layout/hList6"/>
    <dgm:cxn modelId="{677DA0AD-32F4-4E5C-83D9-6C49C8012453}" srcId="{25B5EEC0-B6FD-427E-92C9-8EF085FC1FAD}" destId="{A618741D-A645-4791-AEB9-9696102073A0}" srcOrd="2" destOrd="0" parTransId="{49E80EF3-8F91-4F47-B2E5-D239F5BDC950}" sibTransId="{DE521ABA-318C-42DD-A905-376CA1F7793E}"/>
    <dgm:cxn modelId="{4F1F78A6-CEC4-4B39-823A-030312599E32}" srcId="{25B5EEC0-B6FD-427E-92C9-8EF085FC1FAD}" destId="{FD4906B8-58BA-4EE2-801F-A45BB8213DD0}" srcOrd="1" destOrd="0" parTransId="{02F2A9AC-CEAA-473A-A6FB-DDD433E2FEB8}" sibTransId="{5C5CE2C9-7958-47CA-AB46-E805FCA0AB1F}"/>
    <dgm:cxn modelId="{AC05AA53-FAB6-4D59-A59A-6A806F92DBE0}" type="presOf" srcId="{3E5D78F0-2C9B-403A-80CC-E879CF761A57}" destId="{80F84994-B903-4BA5-ABCA-25D8505F2C53}" srcOrd="0" destOrd="0" presId="urn:microsoft.com/office/officeart/2005/8/layout/hList6"/>
    <dgm:cxn modelId="{68A7F3C6-8B19-433C-B4AD-ACE5B8573900}" type="presOf" srcId="{25B5EEC0-B6FD-427E-92C9-8EF085FC1FAD}" destId="{3356C2C6-F021-44D5-8C18-64270939182E}" srcOrd="0" destOrd="0" presId="urn:microsoft.com/office/officeart/2005/8/layout/hList6"/>
    <dgm:cxn modelId="{96169198-5E9F-4F68-BF41-639E12C49864}" srcId="{25B5EEC0-B6FD-427E-92C9-8EF085FC1FAD}" destId="{3E5D78F0-2C9B-403A-80CC-E879CF761A57}" srcOrd="0" destOrd="0" parTransId="{7D4A3676-E6D9-4987-95F9-3393E517BF7A}" sibTransId="{B065D56B-ACC8-4828-BA9C-23608CCAC504}"/>
    <dgm:cxn modelId="{75DC71E2-F5AD-4440-A03C-ABD027F39A76}" type="presParOf" srcId="{3356C2C6-F021-44D5-8C18-64270939182E}" destId="{80F84994-B903-4BA5-ABCA-25D8505F2C53}" srcOrd="0" destOrd="0" presId="urn:microsoft.com/office/officeart/2005/8/layout/hList6"/>
    <dgm:cxn modelId="{583501C1-B668-4D01-A986-95B6A78FB97E}" type="presParOf" srcId="{3356C2C6-F021-44D5-8C18-64270939182E}" destId="{7754EE1F-2CC9-4600-A751-2EC94AC51208}" srcOrd="1" destOrd="0" presId="urn:microsoft.com/office/officeart/2005/8/layout/hList6"/>
    <dgm:cxn modelId="{9C430849-7FFC-411A-ABE8-1EE6E15C709D}" type="presParOf" srcId="{3356C2C6-F021-44D5-8C18-64270939182E}" destId="{729BE610-81D2-4926-833D-7737CA910C48}" srcOrd="2" destOrd="0" presId="urn:microsoft.com/office/officeart/2005/8/layout/hList6"/>
    <dgm:cxn modelId="{C3E1FF22-1A3D-44FA-987A-4B9B168C65FF}" type="presParOf" srcId="{3356C2C6-F021-44D5-8C18-64270939182E}" destId="{A0AEEAEE-F41F-46AC-B0E2-DAD5A6D3A4D5}" srcOrd="3" destOrd="0" presId="urn:microsoft.com/office/officeart/2005/8/layout/hList6"/>
    <dgm:cxn modelId="{6E4098E1-050C-4B0E-BF6B-F6CC6AFDDE04}" type="presParOf" srcId="{3356C2C6-F021-44D5-8C18-64270939182E}" destId="{93FEC9D0-A6B2-46A4-9742-260F0E3AAD99}"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321256-FF59-4182-AE56-EF12228100DD}" type="doc">
      <dgm:prSet loTypeId="urn:microsoft.com/office/officeart/2005/8/layout/hList3" loCatId="list" qsTypeId="urn:microsoft.com/office/officeart/2005/8/quickstyle/simple1" qsCatId="simple" csTypeId="urn:microsoft.com/office/officeart/2005/8/colors/colorful3" csCatId="colorful" phldr="1"/>
      <dgm:spPr/>
      <dgm:t>
        <a:bodyPr/>
        <a:lstStyle/>
        <a:p>
          <a:endParaRPr lang="es-CR"/>
        </a:p>
      </dgm:t>
    </dgm:pt>
    <dgm:pt modelId="{64A1C378-024D-4843-A6EA-A96C3B0E2D2B}">
      <dgm:prSet/>
      <dgm:spPr/>
      <dgm:t>
        <a:bodyPr/>
        <a:lstStyle/>
        <a:p>
          <a:r>
            <a:rPr lang="es-CR" dirty="0" smtClean="0"/>
            <a:t>-Persona detenida tiene derecho a acudir ante un juez a que revise su detención, sin demora, o a quedar en libertad aunque el proceso siga</a:t>
          </a:r>
        </a:p>
      </dgm:t>
    </dgm:pt>
    <dgm:pt modelId="{75BAE552-B87D-46B8-AB9B-B7425901E952}" type="parTrans" cxnId="{2EED7188-817D-4262-9B35-53AEB2FF08CE}">
      <dgm:prSet/>
      <dgm:spPr/>
      <dgm:t>
        <a:bodyPr/>
        <a:lstStyle/>
        <a:p>
          <a:endParaRPr lang="es-CR"/>
        </a:p>
      </dgm:t>
    </dgm:pt>
    <dgm:pt modelId="{F80A834A-4766-49E5-A578-CC12ADC56CEE}" type="sibTrans" cxnId="{2EED7188-817D-4262-9B35-53AEB2FF08CE}">
      <dgm:prSet/>
      <dgm:spPr/>
      <dgm:t>
        <a:bodyPr/>
        <a:lstStyle/>
        <a:p>
          <a:endParaRPr lang="es-CR"/>
        </a:p>
      </dgm:t>
    </dgm:pt>
    <dgm:pt modelId="{B8BA38E8-C482-488B-9930-4CE95FBD190F}">
      <dgm:prSet/>
      <dgm:spPr/>
      <dgm:t>
        <a:bodyPr/>
        <a:lstStyle/>
        <a:p>
          <a:pPr algn="ctr"/>
          <a:r>
            <a:rPr lang="es-CR" dirty="0" smtClean="0"/>
            <a:t>-Pueden serle impuestas medidas de aseguramiento para el proceso y a ser juzgado en un plazo razonable</a:t>
          </a:r>
        </a:p>
      </dgm:t>
    </dgm:pt>
    <dgm:pt modelId="{827709BE-4ABF-453F-A135-07B0118688CF}" type="parTrans" cxnId="{4DD5663D-D5A7-45BB-AAC9-66CE3A98E0E4}">
      <dgm:prSet/>
      <dgm:spPr/>
      <dgm:t>
        <a:bodyPr/>
        <a:lstStyle/>
        <a:p>
          <a:endParaRPr lang="es-CR"/>
        </a:p>
      </dgm:t>
    </dgm:pt>
    <dgm:pt modelId="{9F8388E3-8744-48F8-80B5-B916277555DE}" type="sibTrans" cxnId="{4DD5663D-D5A7-45BB-AAC9-66CE3A98E0E4}">
      <dgm:prSet/>
      <dgm:spPr/>
      <dgm:t>
        <a:bodyPr/>
        <a:lstStyle/>
        <a:p>
          <a:endParaRPr lang="es-CR"/>
        </a:p>
      </dgm:t>
    </dgm:pt>
    <dgm:pt modelId="{7882E25D-0C3B-4A74-8629-D675BFEC4A09}">
      <dgm:prSet/>
      <dgm:spPr/>
      <dgm:t>
        <a:bodyPr/>
        <a:lstStyle/>
        <a:p>
          <a:r>
            <a:rPr lang="es-CR" smtClean="0"/>
            <a:t>- Nadie puede ser detenido por deudas, salvo mandato por pensiones alimentarias.</a:t>
          </a:r>
          <a:endParaRPr lang="es-CR" dirty="0" smtClean="0"/>
        </a:p>
      </dgm:t>
    </dgm:pt>
    <dgm:pt modelId="{40221B22-8469-4A08-A749-2F272EE76040}" type="parTrans" cxnId="{FC285EC7-F67F-4612-B727-3570696A8C1D}">
      <dgm:prSet/>
      <dgm:spPr/>
      <dgm:t>
        <a:bodyPr/>
        <a:lstStyle/>
        <a:p>
          <a:endParaRPr lang="es-CR"/>
        </a:p>
      </dgm:t>
    </dgm:pt>
    <dgm:pt modelId="{0AF5052F-C008-49B4-95F4-86BCD5DCBDE7}" type="sibTrans" cxnId="{FC285EC7-F67F-4612-B727-3570696A8C1D}">
      <dgm:prSet/>
      <dgm:spPr/>
      <dgm:t>
        <a:bodyPr/>
        <a:lstStyle/>
        <a:p>
          <a:endParaRPr lang="es-CR"/>
        </a:p>
      </dgm:t>
    </dgm:pt>
    <dgm:pt modelId="{1519554A-263A-4FD8-BFEA-6845FF6DF02E}">
      <dgm:prSet/>
      <dgm:spPr/>
      <dgm:t>
        <a:bodyPr/>
        <a:lstStyle/>
        <a:p>
          <a:r>
            <a:rPr lang="es-CR" smtClean="0"/>
            <a:t>-La </a:t>
          </a:r>
          <a:r>
            <a:rPr lang="es-CR" dirty="0" smtClean="0"/>
            <a:t>detención solo procede en los casos establecidos en la Constitución Política o en la ley</a:t>
          </a:r>
          <a:endParaRPr lang="es-CR" dirty="0"/>
        </a:p>
      </dgm:t>
    </dgm:pt>
    <dgm:pt modelId="{2760C91C-7106-4FCF-9F9D-7CBE454191BB}" type="parTrans" cxnId="{B328C401-ABE5-495D-AFF8-B13CB534AC22}">
      <dgm:prSet/>
      <dgm:spPr/>
      <dgm:t>
        <a:bodyPr/>
        <a:lstStyle/>
        <a:p>
          <a:endParaRPr lang="es-CR"/>
        </a:p>
      </dgm:t>
    </dgm:pt>
    <dgm:pt modelId="{ECCB1C82-FEC9-4DD9-8119-6E35F38E5F37}" type="sibTrans" cxnId="{B328C401-ABE5-495D-AFF8-B13CB534AC22}">
      <dgm:prSet/>
      <dgm:spPr/>
      <dgm:t>
        <a:bodyPr/>
        <a:lstStyle/>
        <a:p>
          <a:endParaRPr lang="es-CR"/>
        </a:p>
      </dgm:t>
    </dgm:pt>
    <dgm:pt modelId="{0BE71D3F-1742-4075-8B9E-7F9B0012D162}">
      <dgm:prSet/>
      <dgm:spPr/>
      <dgm:t>
        <a:bodyPr/>
        <a:lstStyle/>
        <a:p>
          <a:pPr algn="ctr"/>
          <a:r>
            <a:rPr lang="es-CR" dirty="0" smtClean="0"/>
            <a:t>Derechos Humanos y detención. Artículo 37 CADH</a:t>
          </a:r>
        </a:p>
      </dgm:t>
    </dgm:pt>
    <dgm:pt modelId="{57CEC4FD-B19C-4A32-BF57-AFE22A0C94DA}" type="sibTrans" cxnId="{6CEEB8BD-D7F5-48C1-85CF-3013A7ADA3DC}">
      <dgm:prSet/>
      <dgm:spPr/>
      <dgm:t>
        <a:bodyPr/>
        <a:lstStyle/>
        <a:p>
          <a:endParaRPr lang="es-CR"/>
        </a:p>
      </dgm:t>
    </dgm:pt>
    <dgm:pt modelId="{13E5014D-BBE8-426E-A008-A698CE822727}" type="parTrans" cxnId="{6CEEB8BD-D7F5-48C1-85CF-3013A7ADA3DC}">
      <dgm:prSet/>
      <dgm:spPr/>
      <dgm:t>
        <a:bodyPr/>
        <a:lstStyle/>
        <a:p>
          <a:endParaRPr lang="es-CR"/>
        </a:p>
      </dgm:t>
    </dgm:pt>
    <dgm:pt modelId="{21BBAB0C-F324-4454-9E08-378EF29D2F68}">
      <dgm:prSet/>
      <dgm:spPr/>
      <dgm:t>
        <a:bodyPr/>
        <a:lstStyle/>
        <a:p>
          <a:r>
            <a:rPr lang="es-CR" dirty="0" smtClean="0"/>
            <a:t>Toda persona detenida tiene derecho a recurrir ante un juez para que se revise la decisión de </a:t>
          </a:r>
          <a:r>
            <a:rPr lang="es-CR" smtClean="0"/>
            <a:t>mantenerlo detenido</a:t>
          </a:r>
          <a:endParaRPr lang="es-CR"/>
        </a:p>
      </dgm:t>
    </dgm:pt>
    <dgm:pt modelId="{B59EF6BF-FBAA-441C-9B5A-5929D20755D8}" type="parTrans" cxnId="{1DCE0543-A0F9-411E-BAB6-A831293D77FC}">
      <dgm:prSet/>
      <dgm:spPr/>
    </dgm:pt>
    <dgm:pt modelId="{BDBB1879-34C7-46D8-A3B7-763E15C9441A}" type="sibTrans" cxnId="{1DCE0543-A0F9-411E-BAB6-A831293D77FC}">
      <dgm:prSet/>
      <dgm:spPr/>
    </dgm:pt>
    <dgm:pt modelId="{28C86EA9-0095-4594-B98C-AB4244B55648}" type="pres">
      <dgm:prSet presAssocID="{BB321256-FF59-4182-AE56-EF12228100DD}" presName="composite" presStyleCnt="0">
        <dgm:presLayoutVars>
          <dgm:chMax val="1"/>
          <dgm:dir/>
          <dgm:resizeHandles val="exact"/>
        </dgm:presLayoutVars>
      </dgm:prSet>
      <dgm:spPr/>
      <dgm:t>
        <a:bodyPr/>
        <a:lstStyle/>
        <a:p>
          <a:endParaRPr lang="es-CR"/>
        </a:p>
      </dgm:t>
    </dgm:pt>
    <dgm:pt modelId="{2C3CB35B-8BC7-46A1-90D6-B9A6BF4D5319}" type="pres">
      <dgm:prSet presAssocID="{0BE71D3F-1742-4075-8B9E-7F9B0012D162}" presName="roof" presStyleLbl="dkBgShp" presStyleIdx="0" presStyleCnt="2"/>
      <dgm:spPr/>
      <dgm:t>
        <a:bodyPr/>
        <a:lstStyle/>
        <a:p>
          <a:endParaRPr lang="es-CR"/>
        </a:p>
      </dgm:t>
    </dgm:pt>
    <dgm:pt modelId="{3A34F271-1D0A-494F-92C9-778A8061DA5F}" type="pres">
      <dgm:prSet presAssocID="{0BE71D3F-1742-4075-8B9E-7F9B0012D162}" presName="pillars" presStyleCnt="0"/>
      <dgm:spPr/>
    </dgm:pt>
    <dgm:pt modelId="{7449AF65-809E-4FE3-9274-3456F2AD3BAA}" type="pres">
      <dgm:prSet presAssocID="{0BE71D3F-1742-4075-8B9E-7F9B0012D162}" presName="pillar1" presStyleLbl="node1" presStyleIdx="0" presStyleCnt="5">
        <dgm:presLayoutVars>
          <dgm:bulletEnabled val="1"/>
        </dgm:presLayoutVars>
      </dgm:prSet>
      <dgm:spPr/>
      <dgm:t>
        <a:bodyPr/>
        <a:lstStyle/>
        <a:p>
          <a:endParaRPr lang="es-CR"/>
        </a:p>
      </dgm:t>
    </dgm:pt>
    <dgm:pt modelId="{5DC695B8-C6F8-4100-B68D-783998C5AE92}" type="pres">
      <dgm:prSet presAssocID="{64A1C378-024D-4843-A6EA-A96C3B0E2D2B}" presName="pillarX" presStyleLbl="node1" presStyleIdx="1" presStyleCnt="5">
        <dgm:presLayoutVars>
          <dgm:bulletEnabled val="1"/>
        </dgm:presLayoutVars>
      </dgm:prSet>
      <dgm:spPr/>
      <dgm:t>
        <a:bodyPr/>
        <a:lstStyle/>
        <a:p>
          <a:endParaRPr lang="es-CR"/>
        </a:p>
      </dgm:t>
    </dgm:pt>
    <dgm:pt modelId="{76B5F325-A4D0-4ACF-AF43-CEE7E7BFF7D3}" type="pres">
      <dgm:prSet presAssocID="{21BBAB0C-F324-4454-9E08-378EF29D2F68}" presName="pillarX" presStyleLbl="node1" presStyleIdx="2" presStyleCnt="5">
        <dgm:presLayoutVars>
          <dgm:bulletEnabled val="1"/>
        </dgm:presLayoutVars>
      </dgm:prSet>
      <dgm:spPr/>
      <dgm:t>
        <a:bodyPr/>
        <a:lstStyle/>
        <a:p>
          <a:endParaRPr lang="es-CR"/>
        </a:p>
      </dgm:t>
    </dgm:pt>
    <dgm:pt modelId="{2ABC6192-FAD9-4C87-909F-65F00E49E8E8}" type="pres">
      <dgm:prSet presAssocID="{B8BA38E8-C482-488B-9930-4CE95FBD190F}" presName="pillarX" presStyleLbl="node1" presStyleIdx="3" presStyleCnt="5">
        <dgm:presLayoutVars>
          <dgm:bulletEnabled val="1"/>
        </dgm:presLayoutVars>
      </dgm:prSet>
      <dgm:spPr/>
      <dgm:t>
        <a:bodyPr/>
        <a:lstStyle/>
        <a:p>
          <a:endParaRPr lang="es-CR"/>
        </a:p>
      </dgm:t>
    </dgm:pt>
    <dgm:pt modelId="{BAE8B45F-1867-4EC8-9854-FBFDD666002A}" type="pres">
      <dgm:prSet presAssocID="{7882E25D-0C3B-4A74-8629-D675BFEC4A09}" presName="pillarX" presStyleLbl="node1" presStyleIdx="4" presStyleCnt="5">
        <dgm:presLayoutVars>
          <dgm:bulletEnabled val="1"/>
        </dgm:presLayoutVars>
      </dgm:prSet>
      <dgm:spPr/>
      <dgm:t>
        <a:bodyPr/>
        <a:lstStyle/>
        <a:p>
          <a:endParaRPr lang="es-CR"/>
        </a:p>
      </dgm:t>
    </dgm:pt>
    <dgm:pt modelId="{86733465-643A-4E51-AF71-D809CF5FE032}" type="pres">
      <dgm:prSet presAssocID="{0BE71D3F-1742-4075-8B9E-7F9B0012D162}" presName="base" presStyleLbl="dkBgShp" presStyleIdx="1" presStyleCnt="2"/>
      <dgm:spPr/>
    </dgm:pt>
  </dgm:ptLst>
  <dgm:cxnLst>
    <dgm:cxn modelId="{1DCE0543-A0F9-411E-BAB6-A831293D77FC}" srcId="{0BE71D3F-1742-4075-8B9E-7F9B0012D162}" destId="{21BBAB0C-F324-4454-9E08-378EF29D2F68}" srcOrd="2" destOrd="0" parTransId="{B59EF6BF-FBAA-441C-9B5A-5929D20755D8}" sibTransId="{BDBB1879-34C7-46D8-A3B7-763E15C9441A}"/>
    <dgm:cxn modelId="{B328C401-ABE5-495D-AFF8-B13CB534AC22}" srcId="{0BE71D3F-1742-4075-8B9E-7F9B0012D162}" destId="{1519554A-263A-4FD8-BFEA-6845FF6DF02E}" srcOrd="0" destOrd="0" parTransId="{2760C91C-7106-4FCF-9F9D-7CBE454191BB}" sibTransId="{ECCB1C82-FEC9-4DD9-8119-6E35F38E5F37}"/>
    <dgm:cxn modelId="{2EED7188-817D-4262-9B35-53AEB2FF08CE}" srcId="{0BE71D3F-1742-4075-8B9E-7F9B0012D162}" destId="{64A1C378-024D-4843-A6EA-A96C3B0E2D2B}" srcOrd="1" destOrd="0" parTransId="{75BAE552-B87D-46B8-AB9B-B7425901E952}" sibTransId="{F80A834A-4766-49E5-A578-CC12ADC56CEE}"/>
    <dgm:cxn modelId="{4DD5663D-D5A7-45BB-AAC9-66CE3A98E0E4}" srcId="{0BE71D3F-1742-4075-8B9E-7F9B0012D162}" destId="{B8BA38E8-C482-488B-9930-4CE95FBD190F}" srcOrd="3" destOrd="0" parTransId="{827709BE-4ABF-453F-A135-07B0118688CF}" sibTransId="{9F8388E3-8744-48F8-80B5-B916277555DE}"/>
    <dgm:cxn modelId="{E1E997B5-2FE5-4C79-B845-968CE5CB5033}" type="presOf" srcId="{21BBAB0C-F324-4454-9E08-378EF29D2F68}" destId="{76B5F325-A4D0-4ACF-AF43-CEE7E7BFF7D3}" srcOrd="0" destOrd="0" presId="urn:microsoft.com/office/officeart/2005/8/layout/hList3"/>
    <dgm:cxn modelId="{6CEEB8BD-D7F5-48C1-85CF-3013A7ADA3DC}" srcId="{BB321256-FF59-4182-AE56-EF12228100DD}" destId="{0BE71D3F-1742-4075-8B9E-7F9B0012D162}" srcOrd="0" destOrd="0" parTransId="{13E5014D-BBE8-426E-A008-A698CE822727}" sibTransId="{57CEC4FD-B19C-4A32-BF57-AFE22A0C94DA}"/>
    <dgm:cxn modelId="{96DB46DB-A8FE-4F26-AB3E-96EE251374DF}" type="presOf" srcId="{B8BA38E8-C482-488B-9930-4CE95FBD190F}" destId="{2ABC6192-FAD9-4C87-909F-65F00E49E8E8}" srcOrd="0" destOrd="0" presId="urn:microsoft.com/office/officeart/2005/8/layout/hList3"/>
    <dgm:cxn modelId="{00A9ABA0-58D1-4227-B5CB-A71965BEA66C}" type="presOf" srcId="{0BE71D3F-1742-4075-8B9E-7F9B0012D162}" destId="{2C3CB35B-8BC7-46A1-90D6-B9A6BF4D5319}" srcOrd="0" destOrd="0" presId="urn:microsoft.com/office/officeart/2005/8/layout/hList3"/>
    <dgm:cxn modelId="{DCDC2DB3-D2C3-4208-9873-789085E9FD49}" type="presOf" srcId="{64A1C378-024D-4843-A6EA-A96C3B0E2D2B}" destId="{5DC695B8-C6F8-4100-B68D-783998C5AE92}" srcOrd="0" destOrd="0" presId="urn:microsoft.com/office/officeart/2005/8/layout/hList3"/>
    <dgm:cxn modelId="{5E9619CC-B97E-4377-AC06-5523F3036199}" type="presOf" srcId="{BB321256-FF59-4182-AE56-EF12228100DD}" destId="{28C86EA9-0095-4594-B98C-AB4244B55648}" srcOrd="0" destOrd="0" presId="urn:microsoft.com/office/officeart/2005/8/layout/hList3"/>
    <dgm:cxn modelId="{FC285EC7-F67F-4612-B727-3570696A8C1D}" srcId="{0BE71D3F-1742-4075-8B9E-7F9B0012D162}" destId="{7882E25D-0C3B-4A74-8629-D675BFEC4A09}" srcOrd="4" destOrd="0" parTransId="{40221B22-8469-4A08-A749-2F272EE76040}" sibTransId="{0AF5052F-C008-49B4-95F4-86BCD5DCBDE7}"/>
    <dgm:cxn modelId="{D810283C-9F8D-4B08-9C4D-E789DFA39E32}" type="presOf" srcId="{1519554A-263A-4FD8-BFEA-6845FF6DF02E}" destId="{7449AF65-809E-4FE3-9274-3456F2AD3BAA}" srcOrd="0" destOrd="0" presId="urn:microsoft.com/office/officeart/2005/8/layout/hList3"/>
    <dgm:cxn modelId="{A5180AB4-DAC7-4903-AEBA-5B614171BE73}" type="presOf" srcId="{7882E25D-0C3B-4A74-8629-D675BFEC4A09}" destId="{BAE8B45F-1867-4EC8-9854-FBFDD666002A}" srcOrd="0" destOrd="0" presId="urn:microsoft.com/office/officeart/2005/8/layout/hList3"/>
    <dgm:cxn modelId="{8655AD52-89A1-479D-A812-CB93D1C0BC2B}" type="presParOf" srcId="{28C86EA9-0095-4594-B98C-AB4244B55648}" destId="{2C3CB35B-8BC7-46A1-90D6-B9A6BF4D5319}" srcOrd="0" destOrd="0" presId="urn:microsoft.com/office/officeart/2005/8/layout/hList3"/>
    <dgm:cxn modelId="{F465B3E9-0341-4E9C-8699-4D13E5F813D6}" type="presParOf" srcId="{28C86EA9-0095-4594-B98C-AB4244B55648}" destId="{3A34F271-1D0A-494F-92C9-778A8061DA5F}" srcOrd="1" destOrd="0" presId="urn:microsoft.com/office/officeart/2005/8/layout/hList3"/>
    <dgm:cxn modelId="{0088E440-1FA1-45C4-8ED8-214C8D6C2C8F}" type="presParOf" srcId="{3A34F271-1D0A-494F-92C9-778A8061DA5F}" destId="{7449AF65-809E-4FE3-9274-3456F2AD3BAA}" srcOrd="0" destOrd="0" presId="urn:microsoft.com/office/officeart/2005/8/layout/hList3"/>
    <dgm:cxn modelId="{6597C7E9-F3E8-4E30-AD39-4ADE3CF427BC}" type="presParOf" srcId="{3A34F271-1D0A-494F-92C9-778A8061DA5F}" destId="{5DC695B8-C6F8-4100-B68D-783998C5AE92}" srcOrd="1" destOrd="0" presId="urn:microsoft.com/office/officeart/2005/8/layout/hList3"/>
    <dgm:cxn modelId="{545B4BCB-BAC2-4255-AAC5-41B6BB20DDD8}" type="presParOf" srcId="{3A34F271-1D0A-494F-92C9-778A8061DA5F}" destId="{76B5F325-A4D0-4ACF-AF43-CEE7E7BFF7D3}" srcOrd="2" destOrd="0" presId="urn:microsoft.com/office/officeart/2005/8/layout/hList3"/>
    <dgm:cxn modelId="{E83AC811-6CCD-462D-B4F6-B0834CC2CE6F}" type="presParOf" srcId="{3A34F271-1D0A-494F-92C9-778A8061DA5F}" destId="{2ABC6192-FAD9-4C87-909F-65F00E49E8E8}" srcOrd="3" destOrd="0" presId="urn:microsoft.com/office/officeart/2005/8/layout/hList3"/>
    <dgm:cxn modelId="{76823217-66DC-4157-B803-49D3DA690BC3}" type="presParOf" srcId="{3A34F271-1D0A-494F-92C9-778A8061DA5F}" destId="{BAE8B45F-1867-4EC8-9854-FBFDD666002A}" srcOrd="4" destOrd="0" presId="urn:microsoft.com/office/officeart/2005/8/layout/hList3"/>
    <dgm:cxn modelId="{7ECFA43A-DA69-4A16-910C-7270568B62B2}" type="presParOf" srcId="{28C86EA9-0095-4594-B98C-AB4244B55648}" destId="{86733465-643A-4E51-AF71-D809CF5FE03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16C5BF-2BE2-476B-B7A6-D7E64093B1D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s-CR"/>
        </a:p>
      </dgm:t>
    </dgm:pt>
    <dgm:pt modelId="{3C9EA592-9C57-48DD-B93E-B870D0D41C16}">
      <dgm:prSet phldrT="[Texto]"/>
      <dgm:spPr/>
      <dgm:t>
        <a:bodyPr/>
        <a:lstStyle/>
        <a:p>
          <a:r>
            <a:rPr lang="es-CR" dirty="0" smtClean="0"/>
            <a:t>-Todas las personas son iguales ante la justicia </a:t>
          </a:r>
        </a:p>
        <a:p>
          <a:r>
            <a:rPr lang="es-CR" dirty="0" smtClean="0"/>
            <a:t>derecho a ser oída públicamente por un tribunal independiente e imparcial</a:t>
          </a:r>
          <a:endParaRPr lang="es-CR" dirty="0"/>
        </a:p>
      </dgm:t>
    </dgm:pt>
    <dgm:pt modelId="{04D960C2-E053-4769-81A2-4A606F79F0D7}" type="parTrans" cxnId="{32510D93-22BE-46F8-A22E-B1D0DB829F5B}">
      <dgm:prSet/>
      <dgm:spPr/>
      <dgm:t>
        <a:bodyPr/>
        <a:lstStyle/>
        <a:p>
          <a:endParaRPr lang="es-CR"/>
        </a:p>
      </dgm:t>
    </dgm:pt>
    <dgm:pt modelId="{0E800CEB-E4F7-4C29-A55C-0F533EDD32E5}" type="sibTrans" cxnId="{32510D93-22BE-46F8-A22E-B1D0DB829F5B}">
      <dgm:prSet/>
      <dgm:spPr/>
      <dgm:t>
        <a:bodyPr/>
        <a:lstStyle/>
        <a:p>
          <a:endParaRPr lang="es-CR"/>
        </a:p>
      </dgm:t>
    </dgm:pt>
    <dgm:pt modelId="{4CAA76B4-CCF8-4410-AB45-6416BB732966}">
      <dgm:prSet phldrT="[Texto]"/>
      <dgm:spPr/>
      <dgm:t>
        <a:bodyPr/>
        <a:lstStyle/>
        <a:p>
          <a:r>
            <a:rPr lang="es-CR" dirty="0" smtClean="0"/>
            <a:t>-Derecho a la intimación</a:t>
          </a:r>
        </a:p>
        <a:p>
          <a:r>
            <a:rPr lang="es-CR" dirty="0" smtClean="0"/>
            <a:t>Derecho a intérprete</a:t>
          </a:r>
          <a:endParaRPr lang="es-CR" dirty="0"/>
        </a:p>
      </dgm:t>
    </dgm:pt>
    <dgm:pt modelId="{5897DF63-AB78-4482-865A-4DB6EA558561}" type="parTrans" cxnId="{8176DDD1-2FB5-47DA-8FA7-59D0175CB848}">
      <dgm:prSet/>
      <dgm:spPr/>
      <dgm:t>
        <a:bodyPr/>
        <a:lstStyle/>
        <a:p>
          <a:endParaRPr lang="es-CR"/>
        </a:p>
      </dgm:t>
    </dgm:pt>
    <dgm:pt modelId="{7F4DBBED-5EE9-49B0-AD70-BF13F6C36023}" type="sibTrans" cxnId="{8176DDD1-2FB5-47DA-8FA7-59D0175CB848}">
      <dgm:prSet/>
      <dgm:spPr/>
      <dgm:t>
        <a:bodyPr/>
        <a:lstStyle/>
        <a:p>
          <a:endParaRPr lang="es-CR"/>
        </a:p>
      </dgm:t>
    </dgm:pt>
    <dgm:pt modelId="{213B9714-9B2B-4CF7-B86B-0A84AD4A844B}">
      <dgm:prSet phldrT="[Texto]"/>
      <dgm:spPr/>
      <dgm:t>
        <a:bodyPr/>
        <a:lstStyle/>
        <a:p>
          <a:r>
            <a:rPr lang="es-CR" dirty="0" smtClean="0"/>
            <a:t> Derecho a interrogar</a:t>
          </a:r>
        </a:p>
        <a:p>
          <a:r>
            <a:rPr lang="es-CR" dirty="0" smtClean="0"/>
            <a:t>A no declarar en su contra</a:t>
          </a:r>
        </a:p>
        <a:p>
          <a:r>
            <a:rPr lang="es-CR" dirty="0" smtClean="0"/>
            <a:t>A ser juzgada </a:t>
          </a:r>
          <a:r>
            <a:rPr lang="es-CR" b="1" dirty="0" smtClean="0">
              <a:effectLst>
                <a:outerShdw blurRad="38100" dist="38100" dir="2700000" algn="tl">
                  <a:srgbClr val="000000">
                    <a:alpha val="43137"/>
                  </a:srgbClr>
                </a:outerShdw>
              </a:effectLst>
            </a:rPr>
            <a:t>sin dilaciones indebidas</a:t>
          </a:r>
          <a:endParaRPr lang="es-CR" dirty="0"/>
        </a:p>
      </dgm:t>
    </dgm:pt>
    <dgm:pt modelId="{C9CF34A6-61B7-44C8-9EA5-1107CEFB4F2F}" type="parTrans" cxnId="{3100B138-A8F6-415F-ACCF-0C2D9F6E49F7}">
      <dgm:prSet/>
      <dgm:spPr/>
      <dgm:t>
        <a:bodyPr/>
        <a:lstStyle/>
        <a:p>
          <a:endParaRPr lang="es-CR"/>
        </a:p>
      </dgm:t>
    </dgm:pt>
    <dgm:pt modelId="{233ED7D1-DD80-4259-908E-8D06D073885B}" type="sibTrans" cxnId="{3100B138-A8F6-415F-ACCF-0C2D9F6E49F7}">
      <dgm:prSet/>
      <dgm:spPr/>
      <dgm:t>
        <a:bodyPr/>
        <a:lstStyle/>
        <a:p>
          <a:endParaRPr lang="es-CR"/>
        </a:p>
      </dgm:t>
    </dgm:pt>
    <dgm:pt modelId="{81F88746-1848-4AB3-A297-6B36ED5A27DD}">
      <dgm:prSet phldrT="[Texto]"/>
      <dgm:spPr/>
      <dgm:t>
        <a:bodyPr/>
        <a:lstStyle/>
        <a:p>
          <a:r>
            <a:rPr lang="es-CR" b="1" dirty="0" smtClean="0">
              <a:effectLst>
                <a:outerShdw blurRad="38100" dist="38100" dir="2700000" algn="tl">
                  <a:srgbClr val="000000">
                    <a:alpha val="43137"/>
                  </a:srgbClr>
                </a:outerShdw>
              </a:effectLst>
            </a:rPr>
            <a:t>Derecho a impugnar el fallo ante un tribunal superior, independiente e imparcial</a:t>
          </a:r>
          <a:endParaRPr lang="es-CR" b="1" dirty="0">
            <a:effectLst>
              <a:outerShdw blurRad="38100" dist="38100" dir="2700000" algn="tl">
                <a:srgbClr val="000000">
                  <a:alpha val="43137"/>
                </a:srgbClr>
              </a:outerShdw>
            </a:effectLst>
          </a:endParaRPr>
        </a:p>
      </dgm:t>
    </dgm:pt>
    <dgm:pt modelId="{55A5F236-60DC-4387-A32E-38325D51B9DA}" type="parTrans" cxnId="{BECCFC9E-F720-4F43-82CB-2CB042568178}">
      <dgm:prSet/>
      <dgm:spPr/>
      <dgm:t>
        <a:bodyPr/>
        <a:lstStyle/>
        <a:p>
          <a:endParaRPr lang="es-CR"/>
        </a:p>
      </dgm:t>
    </dgm:pt>
    <dgm:pt modelId="{D1096689-3BDB-4130-AF67-5E62AA28F4D9}" type="sibTrans" cxnId="{BECCFC9E-F720-4F43-82CB-2CB042568178}">
      <dgm:prSet/>
      <dgm:spPr/>
      <dgm:t>
        <a:bodyPr/>
        <a:lstStyle/>
        <a:p>
          <a:endParaRPr lang="es-CR"/>
        </a:p>
      </dgm:t>
    </dgm:pt>
    <dgm:pt modelId="{C7A7F4A8-D894-4029-8B35-E8B4374228F1}">
      <dgm:prSet phldrT="[Texto]"/>
      <dgm:spPr/>
      <dgm:t>
        <a:bodyPr/>
        <a:lstStyle/>
        <a:p>
          <a:r>
            <a:rPr lang="es-CR" dirty="0" smtClean="0"/>
            <a:t>A ser resarcido en caso de error</a:t>
          </a:r>
        </a:p>
        <a:p>
          <a:r>
            <a:rPr lang="es-CR" dirty="0" smtClean="0"/>
            <a:t>Nadie podrá ser sancionado</a:t>
          </a:r>
          <a:endParaRPr lang="es-CR" dirty="0"/>
        </a:p>
      </dgm:t>
    </dgm:pt>
    <dgm:pt modelId="{BAB646DC-91C8-4903-93EB-2DA640085677}" type="parTrans" cxnId="{705BC72E-63C3-49A6-95EF-440528F8D363}">
      <dgm:prSet/>
      <dgm:spPr/>
      <dgm:t>
        <a:bodyPr/>
        <a:lstStyle/>
        <a:p>
          <a:endParaRPr lang="es-CR"/>
        </a:p>
      </dgm:t>
    </dgm:pt>
    <dgm:pt modelId="{E9DA1C46-F1F5-46C9-A987-3B595104B1D7}" type="sibTrans" cxnId="{705BC72E-63C3-49A6-95EF-440528F8D363}">
      <dgm:prSet/>
      <dgm:spPr/>
      <dgm:t>
        <a:bodyPr/>
        <a:lstStyle/>
        <a:p>
          <a:endParaRPr lang="es-CR"/>
        </a:p>
      </dgm:t>
    </dgm:pt>
    <dgm:pt modelId="{8BEB6E63-288C-491C-BB7D-9AAF72C98409}">
      <dgm:prSet/>
      <dgm:spPr/>
      <dgm:t>
        <a:bodyPr/>
        <a:lstStyle/>
        <a:p>
          <a:r>
            <a:rPr lang="es-CR" dirty="0" smtClean="0"/>
            <a:t>Principio de inocencia</a:t>
          </a:r>
        </a:p>
        <a:p>
          <a:r>
            <a:rPr lang="es-CR" dirty="0" smtClean="0"/>
            <a:t>Derecho de defensa de confianza o pública</a:t>
          </a:r>
        </a:p>
        <a:p>
          <a:r>
            <a:rPr lang="es-CR" dirty="0" smtClean="0"/>
            <a:t>Medios y tiempo razonable para ejercerla</a:t>
          </a:r>
        </a:p>
      </dgm:t>
    </dgm:pt>
    <dgm:pt modelId="{3046F48E-0C76-4585-BEC3-33FC63A1CDA5}" type="parTrans" cxnId="{20FFE4FE-FAB5-4F89-983E-A054C1105930}">
      <dgm:prSet/>
      <dgm:spPr/>
      <dgm:t>
        <a:bodyPr/>
        <a:lstStyle/>
        <a:p>
          <a:endParaRPr lang="es-CR"/>
        </a:p>
      </dgm:t>
    </dgm:pt>
    <dgm:pt modelId="{C85D12EF-A931-46BB-A09B-72DC1892E069}" type="sibTrans" cxnId="{20FFE4FE-FAB5-4F89-983E-A054C1105930}">
      <dgm:prSet/>
      <dgm:spPr/>
      <dgm:t>
        <a:bodyPr/>
        <a:lstStyle/>
        <a:p>
          <a:endParaRPr lang="es-CR"/>
        </a:p>
      </dgm:t>
    </dgm:pt>
    <dgm:pt modelId="{8EC42D3C-6C1F-4A9A-A6BF-7AE030A9F18D}" type="pres">
      <dgm:prSet presAssocID="{EC16C5BF-2BE2-476B-B7A6-D7E64093B1D7}" presName="diagram" presStyleCnt="0">
        <dgm:presLayoutVars>
          <dgm:dir/>
          <dgm:resizeHandles val="exact"/>
        </dgm:presLayoutVars>
      </dgm:prSet>
      <dgm:spPr/>
      <dgm:t>
        <a:bodyPr/>
        <a:lstStyle/>
        <a:p>
          <a:endParaRPr lang="es-CR"/>
        </a:p>
      </dgm:t>
    </dgm:pt>
    <dgm:pt modelId="{00015F52-7D88-44B8-89C8-3F7D74B347E1}" type="pres">
      <dgm:prSet presAssocID="{3C9EA592-9C57-48DD-B93E-B870D0D41C16}" presName="node" presStyleLbl="node1" presStyleIdx="0" presStyleCnt="6">
        <dgm:presLayoutVars>
          <dgm:bulletEnabled val="1"/>
        </dgm:presLayoutVars>
      </dgm:prSet>
      <dgm:spPr/>
      <dgm:t>
        <a:bodyPr/>
        <a:lstStyle/>
        <a:p>
          <a:endParaRPr lang="es-CR"/>
        </a:p>
      </dgm:t>
    </dgm:pt>
    <dgm:pt modelId="{56E8D7D6-CE35-4930-95D8-16DBD44A66C3}" type="pres">
      <dgm:prSet presAssocID="{0E800CEB-E4F7-4C29-A55C-0F533EDD32E5}" presName="sibTrans" presStyleCnt="0"/>
      <dgm:spPr/>
    </dgm:pt>
    <dgm:pt modelId="{D4FB762A-B060-435D-AE00-E8337091C3A7}" type="pres">
      <dgm:prSet presAssocID="{4CAA76B4-CCF8-4410-AB45-6416BB732966}" presName="node" presStyleLbl="node1" presStyleIdx="1" presStyleCnt="6">
        <dgm:presLayoutVars>
          <dgm:bulletEnabled val="1"/>
        </dgm:presLayoutVars>
      </dgm:prSet>
      <dgm:spPr/>
      <dgm:t>
        <a:bodyPr/>
        <a:lstStyle/>
        <a:p>
          <a:endParaRPr lang="es-CR"/>
        </a:p>
      </dgm:t>
    </dgm:pt>
    <dgm:pt modelId="{9B911D66-978C-4BE0-9623-C7694B905361}" type="pres">
      <dgm:prSet presAssocID="{7F4DBBED-5EE9-49B0-AD70-BF13F6C36023}" presName="sibTrans" presStyleCnt="0"/>
      <dgm:spPr/>
    </dgm:pt>
    <dgm:pt modelId="{49331EC2-C9C0-4B86-BE24-61AE410DB799}" type="pres">
      <dgm:prSet presAssocID="{8BEB6E63-288C-491C-BB7D-9AAF72C98409}" presName="node" presStyleLbl="node1" presStyleIdx="2" presStyleCnt="6">
        <dgm:presLayoutVars>
          <dgm:bulletEnabled val="1"/>
        </dgm:presLayoutVars>
      </dgm:prSet>
      <dgm:spPr/>
      <dgm:t>
        <a:bodyPr/>
        <a:lstStyle/>
        <a:p>
          <a:endParaRPr lang="es-CR"/>
        </a:p>
      </dgm:t>
    </dgm:pt>
    <dgm:pt modelId="{FDA332B0-78FC-4361-8D6A-F6987383BF2D}" type="pres">
      <dgm:prSet presAssocID="{C85D12EF-A931-46BB-A09B-72DC1892E069}" presName="sibTrans" presStyleCnt="0"/>
      <dgm:spPr/>
    </dgm:pt>
    <dgm:pt modelId="{D097A765-EF74-4781-8F6B-A01AC0C53DED}" type="pres">
      <dgm:prSet presAssocID="{213B9714-9B2B-4CF7-B86B-0A84AD4A844B}" presName="node" presStyleLbl="node1" presStyleIdx="3" presStyleCnt="6">
        <dgm:presLayoutVars>
          <dgm:bulletEnabled val="1"/>
        </dgm:presLayoutVars>
      </dgm:prSet>
      <dgm:spPr/>
      <dgm:t>
        <a:bodyPr/>
        <a:lstStyle/>
        <a:p>
          <a:endParaRPr lang="es-CR"/>
        </a:p>
      </dgm:t>
    </dgm:pt>
    <dgm:pt modelId="{DD049618-F890-49B4-883B-4FC270B2C430}" type="pres">
      <dgm:prSet presAssocID="{233ED7D1-DD80-4259-908E-8D06D073885B}" presName="sibTrans" presStyleCnt="0"/>
      <dgm:spPr/>
    </dgm:pt>
    <dgm:pt modelId="{5EA95211-5368-4CF8-8151-B40BC8EAC152}" type="pres">
      <dgm:prSet presAssocID="{81F88746-1848-4AB3-A297-6B36ED5A27DD}" presName="node" presStyleLbl="node1" presStyleIdx="4" presStyleCnt="6">
        <dgm:presLayoutVars>
          <dgm:bulletEnabled val="1"/>
        </dgm:presLayoutVars>
      </dgm:prSet>
      <dgm:spPr/>
      <dgm:t>
        <a:bodyPr/>
        <a:lstStyle/>
        <a:p>
          <a:endParaRPr lang="es-CR"/>
        </a:p>
      </dgm:t>
    </dgm:pt>
    <dgm:pt modelId="{1D6D6F47-999D-467F-BF8D-4ECA9397E28E}" type="pres">
      <dgm:prSet presAssocID="{D1096689-3BDB-4130-AF67-5E62AA28F4D9}" presName="sibTrans" presStyleCnt="0"/>
      <dgm:spPr/>
    </dgm:pt>
    <dgm:pt modelId="{F22DA2E7-21DF-418B-A7C4-FBE4AE6C7B12}" type="pres">
      <dgm:prSet presAssocID="{C7A7F4A8-D894-4029-8B35-E8B4374228F1}" presName="node" presStyleLbl="node1" presStyleIdx="5" presStyleCnt="6" custScaleY="97581">
        <dgm:presLayoutVars>
          <dgm:bulletEnabled val="1"/>
        </dgm:presLayoutVars>
      </dgm:prSet>
      <dgm:spPr/>
      <dgm:t>
        <a:bodyPr/>
        <a:lstStyle/>
        <a:p>
          <a:endParaRPr lang="es-CR"/>
        </a:p>
      </dgm:t>
    </dgm:pt>
  </dgm:ptLst>
  <dgm:cxnLst>
    <dgm:cxn modelId="{32510D93-22BE-46F8-A22E-B1D0DB829F5B}" srcId="{EC16C5BF-2BE2-476B-B7A6-D7E64093B1D7}" destId="{3C9EA592-9C57-48DD-B93E-B870D0D41C16}" srcOrd="0" destOrd="0" parTransId="{04D960C2-E053-4769-81A2-4A606F79F0D7}" sibTransId="{0E800CEB-E4F7-4C29-A55C-0F533EDD32E5}"/>
    <dgm:cxn modelId="{9AFC09F4-3C9B-467A-B9D9-C3795995014E}" type="presOf" srcId="{3C9EA592-9C57-48DD-B93E-B870D0D41C16}" destId="{00015F52-7D88-44B8-89C8-3F7D74B347E1}" srcOrd="0" destOrd="0" presId="urn:microsoft.com/office/officeart/2005/8/layout/default"/>
    <dgm:cxn modelId="{20FFE4FE-FAB5-4F89-983E-A054C1105930}" srcId="{EC16C5BF-2BE2-476B-B7A6-D7E64093B1D7}" destId="{8BEB6E63-288C-491C-BB7D-9AAF72C98409}" srcOrd="2" destOrd="0" parTransId="{3046F48E-0C76-4585-BEC3-33FC63A1CDA5}" sibTransId="{C85D12EF-A931-46BB-A09B-72DC1892E069}"/>
    <dgm:cxn modelId="{12A9BA0F-5087-408A-B441-EFE925622CA7}" type="presOf" srcId="{4CAA76B4-CCF8-4410-AB45-6416BB732966}" destId="{D4FB762A-B060-435D-AE00-E8337091C3A7}" srcOrd="0" destOrd="0" presId="urn:microsoft.com/office/officeart/2005/8/layout/default"/>
    <dgm:cxn modelId="{5EAB5073-FE93-454F-8B4C-91BC8B4EEAD1}" type="presOf" srcId="{81F88746-1848-4AB3-A297-6B36ED5A27DD}" destId="{5EA95211-5368-4CF8-8151-B40BC8EAC152}" srcOrd="0" destOrd="0" presId="urn:microsoft.com/office/officeart/2005/8/layout/default"/>
    <dgm:cxn modelId="{643DBD07-8726-4CF3-86DE-13D32610E988}" type="presOf" srcId="{213B9714-9B2B-4CF7-B86B-0A84AD4A844B}" destId="{D097A765-EF74-4781-8F6B-A01AC0C53DED}" srcOrd="0" destOrd="0" presId="urn:microsoft.com/office/officeart/2005/8/layout/default"/>
    <dgm:cxn modelId="{705BC72E-63C3-49A6-95EF-440528F8D363}" srcId="{EC16C5BF-2BE2-476B-B7A6-D7E64093B1D7}" destId="{C7A7F4A8-D894-4029-8B35-E8B4374228F1}" srcOrd="5" destOrd="0" parTransId="{BAB646DC-91C8-4903-93EB-2DA640085677}" sibTransId="{E9DA1C46-F1F5-46C9-A987-3B595104B1D7}"/>
    <dgm:cxn modelId="{3B4DE4AB-123D-4C8C-BCC3-739FD3423914}" type="presOf" srcId="{8BEB6E63-288C-491C-BB7D-9AAF72C98409}" destId="{49331EC2-C9C0-4B86-BE24-61AE410DB799}" srcOrd="0" destOrd="0" presId="urn:microsoft.com/office/officeart/2005/8/layout/default"/>
    <dgm:cxn modelId="{8176DDD1-2FB5-47DA-8FA7-59D0175CB848}" srcId="{EC16C5BF-2BE2-476B-B7A6-D7E64093B1D7}" destId="{4CAA76B4-CCF8-4410-AB45-6416BB732966}" srcOrd="1" destOrd="0" parTransId="{5897DF63-AB78-4482-865A-4DB6EA558561}" sibTransId="{7F4DBBED-5EE9-49B0-AD70-BF13F6C36023}"/>
    <dgm:cxn modelId="{BECCFC9E-F720-4F43-82CB-2CB042568178}" srcId="{EC16C5BF-2BE2-476B-B7A6-D7E64093B1D7}" destId="{81F88746-1848-4AB3-A297-6B36ED5A27DD}" srcOrd="4" destOrd="0" parTransId="{55A5F236-60DC-4387-A32E-38325D51B9DA}" sibTransId="{D1096689-3BDB-4130-AF67-5E62AA28F4D9}"/>
    <dgm:cxn modelId="{0DB90DBE-7C0B-447C-80A8-1DB6EB784ECE}" type="presOf" srcId="{C7A7F4A8-D894-4029-8B35-E8B4374228F1}" destId="{F22DA2E7-21DF-418B-A7C4-FBE4AE6C7B12}" srcOrd="0" destOrd="0" presId="urn:microsoft.com/office/officeart/2005/8/layout/default"/>
    <dgm:cxn modelId="{1EE92ACE-7A2F-4886-95B3-DD0880AE0E91}" type="presOf" srcId="{EC16C5BF-2BE2-476B-B7A6-D7E64093B1D7}" destId="{8EC42D3C-6C1F-4A9A-A6BF-7AE030A9F18D}" srcOrd="0" destOrd="0" presId="urn:microsoft.com/office/officeart/2005/8/layout/default"/>
    <dgm:cxn modelId="{3100B138-A8F6-415F-ACCF-0C2D9F6E49F7}" srcId="{EC16C5BF-2BE2-476B-B7A6-D7E64093B1D7}" destId="{213B9714-9B2B-4CF7-B86B-0A84AD4A844B}" srcOrd="3" destOrd="0" parTransId="{C9CF34A6-61B7-44C8-9EA5-1107CEFB4F2F}" sibTransId="{233ED7D1-DD80-4259-908E-8D06D073885B}"/>
    <dgm:cxn modelId="{967DC5C5-AE63-404F-A24E-10EE5AEAB0E2}" type="presParOf" srcId="{8EC42D3C-6C1F-4A9A-A6BF-7AE030A9F18D}" destId="{00015F52-7D88-44B8-89C8-3F7D74B347E1}" srcOrd="0" destOrd="0" presId="urn:microsoft.com/office/officeart/2005/8/layout/default"/>
    <dgm:cxn modelId="{2102A025-80A0-4478-B848-8BBCB9255851}" type="presParOf" srcId="{8EC42D3C-6C1F-4A9A-A6BF-7AE030A9F18D}" destId="{56E8D7D6-CE35-4930-95D8-16DBD44A66C3}" srcOrd="1" destOrd="0" presId="urn:microsoft.com/office/officeart/2005/8/layout/default"/>
    <dgm:cxn modelId="{E9EA3585-E323-4030-A9F2-75337D5E0A7E}" type="presParOf" srcId="{8EC42D3C-6C1F-4A9A-A6BF-7AE030A9F18D}" destId="{D4FB762A-B060-435D-AE00-E8337091C3A7}" srcOrd="2" destOrd="0" presId="urn:microsoft.com/office/officeart/2005/8/layout/default"/>
    <dgm:cxn modelId="{AD944712-A46A-4608-8440-9956FCE65BBF}" type="presParOf" srcId="{8EC42D3C-6C1F-4A9A-A6BF-7AE030A9F18D}" destId="{9B911D66-978C-4BE0-9623-C7694B905361}" srcOrd="3" destOrd="0" presId="urn:microsoft.com/office/officeart/2005/8/layout/default"/>
    <dgm:cxn modelId="{3BA618E9-44A1-4262-B4C7-888B16F0B865}" type="presParOf" srcId="{8EC42D3C-6C1F-4A9A-A6BF-7AE030A9F18D}" destId="{49331EC2-C9C0-4B86-BE24-61AE410DB799}" srcOrd="4" destOrd="0" presId="urn:microsoft.com/office/officeart/2005/8/layout/default"/>
    <dgm:cxn modelId="{5C6CD361-24C6-4A0B-BE41-E212D62D5B78}" type="presParOf" srcId="{8EC42D3C-6C1F-4A9A-A6BF-7AE030A9F18D}" destId="{FDA332B0-78FC-4361-8D6A-F6987383BF2D}" srcOrd="5" destOrd="0" presId="urn:microsoft.com/office/officeart/2005/8/layout/default"/>
    <dgm:cxn modelId="{7793CED2-5ECA-4DE7-A18C-A1B7FBE45A6E}" type="presParOf" srcId="{8EC42D3C-6C1F-4A9A-A6BF-7AE030A9F18D}" destId="{D097A765-EF74-4781-8F6B-A01AC0C53DED}" srcOrd="6" destOrd="0" presId="urn:microsoft.com/office/officeart/2005/8/layout/default"/>
    <dgm:cxn modelId="{5AB8F000-C6A4-48D2-B579-011763DA5762}" type="presParOf" srcId="{8EC42D3C-6C1F-4A9A-A6BF-7AE030A9F18D}" destId="{DD049618-F890-49B4-883B-4FC270B2C430}" srcOrd="7" destOrd="0" presId="urn:microsoft.com/office/officeart/2005/8/layout/default"/>
    <dgm:cxn modelId="{9459C908-C578-40F7-85EB-B2638C76FD32}" type="presParOf" srcId="{8EC42D3C-6C1F-4A9A-A6BF-7AE030A9F18D}" destId="{5EA95211-5368-4CF8-8151-B40BC8EAC152}" srcOrd="8" destOrd="0" presId="urn:microsoft.com/office/officeart/2005/8/layout/default"/>
    <dgm:cxn modelId="{1E7E1490-A57A-4B23-A243-BBC8D20917BF}" type="presParOf" srcId="{8EC42D3C-6C1F-4A9A-A6BF-7AE030A9F18D}" destId="{1D6D6F47-999D-467F-BF8D-4ECA9397E28E}" srcOrd="9" destOrd="0" presId="urn:microsoft.com/office/officeart/2005/8/layout/default"/>
    <dgm:cxn modelId="{3DF639DD-EE70-4F3E-A135-9F1869EBE4DB}" type="presParOf" srcId="{8EC42D3C-6C1F-4A9A-A6BF-7AE030A9F18D}" destId="{F22DA2E7-21DF-418B-A7C4-FBE4AE6C7B1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41FBF5-68AF-43E5-8884-3D32C086E900}" type="doc">
      <dgm:prSet loTypeId="urn:microsoft.com/office/officeart/2005/8/layout/hList3" loCatId="list" qsTypeId="urn:microsoft.com/office/officeart/2005/8/quickstyle/simple1" qsCatId="simple" csTypeId="urn:microsoft.com/office/officeart/2005/8/colors/accent3_4" csCatId="accent3" phldr="1"/>
      <dgm:spPr/>
      <dgm:t>
        <a:bodyPr/>
        <a:lstStyle/>
        <a:p>
          <a:endParaRPr lang="es-CR"/>
        </a:p>
      </dgm:t>
    </dgm:pt>
    <dgm:pt modelId="{98FC257F-6F3F-4016-8395-1BD5345C097A}">
      <dgm:prSet phldrT="[Texto]"/>
      <dgm:spPr/>
      <dgm:t>
        <a:bodyPr/>
        <a:lstStyle/>
        <a:p>
          <a:r>
            <a:rPr lang="es-CR" b="1" dirty="0" smtClean="0">
              <a:effectLst>
                <a:outerShdw blurRad="38100" dist="38100" dir="2700000" algn="tl">
                  <a:srgbClr val="000000">
                    <a:alpha val="43137"/>
                  </a:srgbClr>
                </a:outerShdw>
              </a:effectLst>
            </a:rPr>
            <a:t>Derechos humanos y detención</a:t>
          </a:r>
        </a:p>
        <a:p>
          <a:r>
            <a:rPr lang="es-CR" b="1" dirty="0" smtClean="0">
              <a:effectLst>
                <a:outerShdw blurRad="38100" dist="38100" dir="2700000" algn="tl">
                  <a:srgbClr val="000000">
                    <a:alpha val="43137"/>
                  </a:srgbClr>
                </a:outerShdw>
              </a:effectLst>
            </a:rPr>
            <a:t>PIDCP </a:t>
          </a:r>
          <a:r>
            <a:rPr lang="es-CR" b="1" dirty="0" err="1" smtClean="0">
              <a:effectLst>
                <a:outerShdw blurRad="38100" dist="38100" dir="2700000" algn="tl">
                  <a:srgbClr val="000000">
                    <a:alpha val="43137"/>
                  </a:srgbClr>
                </a:outerShdw>
              </a:effectLst>
            </a:rPr>
            <a:t>arts</a:t>
          </a:r>
          <a:r>
            <a:rPr lang="es-CR" b="1" dirty="0" smtClean="0">
              <a:effectLst>
                <a:outerShdw blurRad="38100" dist="38100" dir="2700000" algn="tl">
                  <a:srgbClr val="000000">
                    <a:alpha val="43137"/>
                  </a:srgbClr>
                </a:outerShdw>
              </a:effectLst>
            </a:rPr>
            <a:t> 7 y 9</a:t>
          </a:r>
          <a:endParaRPr lang="es-CR" b="1" dirty="0">
            <a:effectLst>
              <a:outerShdw blurRad="38100" dist="38100" dir="2700000" algn="tl">
                <a:srgbClr val="000000">
                  <a:alpha val="43137"/>
                </a:srgbClr>
              </a:outerShdw>
            </a:effectLst>
          </a:endParaRPr>
        </a:p>
      </dgm:t>
    </dgm:pt>
    <dgm:pt modelId="{40EE72C8-AAC2-4992-BC50-9009E5885ADA}" type="parTrans" cxnId="{0A734C7E-C47D-4E8E-98CF-993F0D939A1E}">
      <dgm:prSet/>
      <dgm:spPr/>
      <dgm:t>
        <a:bodyPr/>
        <a:lstStyle/>
        <a:p>
          <a:endParaRPr lang="es-CR"/>
        </a:p>
      </dgm:t>
    </dgm:pt>
    <dgm:pt modelId="{65E0B8B7-1713-402F-A274-EB779E560B6B}" type="sibTrans" cxnId="{0A734C7E-C47D-4E8E-98CF-993F0D939A1E}">
      <dgm:prSet/>
      <dgm:spPr/>
      <dgm:t>
        <a:bodyPr/>
        <a:lstStyle/>
        <a:p>
          <a:endParaRPr lang="es-CR"/>
        </a:p>
      </dgm:t>
    </dgm:pt>
    <dgm:pt modelId="{FED332A7-AFE7-4D46-81AB-9E00F711AA5C}">
      <dgm:prSet phldrT="[Texto]"/>
      <dgm:spPr/>
      <dgm:t>
        <a:bodyPr/>
        <a:lstStyle/>
        <a:p>
          <a:r>
            <a:rPr lang="es-CR" dirty="0" smtClean="0"/>
            <a:t> </a:t>
          </a:r>
          <a:r>
            <a:rPr lang="es-CR" b="1" dirty="0" smtClean="0">
              <a:effectLst>
                <a:outerShdw blurRad="38100" dist="38100" dir="2700000" algn="tl">
                  <a:srgbClr val="000000">
                    <a:alpha val="43137"/>
                  </a:srgbClr>
                </a:outerShdw>
              </a:effectLst>
            </a:rPr>
            <a:t>art- 7</a:t>
          </a:r>
        </a:p>
        <a:p>
          <a:r>
            <a:rPr lang="es-CR" dirty="0" smtClean="0"/>
            <a:t>Nadie puede ser sometido a tratamientos crueles o degradantes</a:t>
          </a:r>
          <a:endParaRPr lang="es-CR" dirty="0"/>
        </a:p>
      </dgm:t>
    </dgm:pt>
    <dgm:pt modelId="{FEA56688-63F8-4361-9BD6-8A638DD3D9EA}" type="parTrans" cxnId="{807E3B2F-5072-4B21-9550-CECA4FB58089}">
      <dgm:prSet/>
      <dgm:spPr/>
      <dgm:t>
        <a:bodyPr/>
        <a:lstStyle/>
        <a:p>
          <a:endParaRPr lang="es-CR"/>
        </a:p>
      </dgm:t>
    </dgm:pt>
    <dgm:pt modelId="{ACB666BC-32C2-414A-A1CE-16FF64B71814}" type="sibTrans" cxnId="{807E3B2F-5072-4B21-9550-CECA4FB58089}">
      <dgm:prSet/>
      <dgm:spPr/>
      <dgm:t>
        <a:bodyPr/>
        <a:lstStyle/>
        <a:p>
          <a:endParaRPr lang="es-CR"/>
        </a:p>
      </dgm:t>
    </dgm:pt>
    <dgm:pt modelId="{8DCB799E-B472-4802-A511-133827F02AAB}">
      <dgm:prSet phldrT="[Texto]"/>
      <dgm:spPr/>
      <dgm:t>
        <a:bodyPr/>
        <a:lstStyle/>
        <a:p>
          <a:pPr algn="ctr"/>
          <a:r>
            <a:rPr lang="es-CR" dirty="0" smtClean="0"/>
            <a:t>Prisión preventiva de las personas no juzgadas debe ser la excepción.</a:t>
          </a:r>
        </a:p>
        <a:p>
          <a:pPr algn="ctr"/>
          <a:r>
            <a:rPr lang="es-CR" dirty="0" smtClean="0"/>
            <a:t>Libertad puede </a:t>
          </a:r>
          <a:r>
            <a:rPr lang="es-CR" dirty="0" err="1" smtClean="0"/>
            <a:t>subordianrse</a:t>
          </a:r>
          <a:r>
            <a:rPr lang="es-CR" dirty="0" smtClean="0"/>
            <a:t> a medidas para asegurar el proceso</a:t>
          </a:r>
          <a:endParaRPr lang="es-CR" dirty="0"/>
        </a:p>
      </dgm:t>
    </dgm:pt>
    <dgm:pt modelId="{1B5C1174-7CDE-4897-BF6F-2C90C692F926}" type="parTrans" cxnId="{8FF77AF9-4EEC-46EF-BB4E-CB7D09773601}">
      <dgm:prSet/>
      <dgm:spPr/>
      <dgm:t>
        <a:bodyPr/>
        <a:lstStyle/>
        <a:p>
          <a:endParaRPr lang="es-CR"/>
        </a:p>
      </dgm:t>
    </dgm:pt>
    <dgm:pt modelId="{42CF92F7-D18D-4277-98A2-4C49381F53A7}" type="sibTrans" cxnId="{8FF77AF9-4EEC-46EF-BB4E-CB7D09773601}">
      <dgm:prSet/>
      <dgm:spPr/>
      <dgm:t>
        <a:bodyPr/>
        <a:lstStyle/>
        <a:p>
          <a:endParaRPr lang="es-CR"/>
        </a:p>
      </dgm:t>
    </dgm:pt>
    <dgm:pt modelId="{2E8BBF41-CB14-47A3-86C0-5800C4C08582}">
      <dgm:prSet phldrT="[Texto]"/>
      <dgm:spPr/>
      <dgm:t>
        <a:bodyPr/>
        <a:lstStyle/>
        <a:p>
          <a:r>
            <a:rPr lang="es-CR" dirty="0" smtClean="0"/>
            <a:t>Tiene derecho a recurrir la detención y a ser indemnizado en caso de que la detención sea ilegal</a:t>
          </a:r>
          <a:endParaRPr lang="es-CR" dirty="0"/>
        </a:p>
      </dgm:t>
    </dgm:pt>
    <dgm:pt modelId="{53F027AF-C25A-480B-B338-EA7401A3727E}" type="parTrans" cxnId="{066BBF97-2968-449C-B6D1-358625358611}">
      <dgm:prSet/>
      <dgm:spPr/>
      <dgm:t>
        <a:bodyPr/>
        <a:lstStyle/>
        <a:p>
          <a:endParaRPr lang="es-CR"/>
        </a:p>
      </dgm:t>
    </dgm:pt>
    <dgm:pt modelId="{4E90608B-6C74-42AC-BEEE-9827E82D6D84}" type="sibTrans" cxnId="{066BBF97-2968-449C-B6D1-358625358611}">
      <dgm:prSet/>
      <dgm:spPr/>
      <dgm:t>
        <a:bodyPr/>
        <a:lstStyle/>
        <a:p>
          <a:endParaRPr lang="es-CR"/>
        </a:p>
      </dgm:t>
    </dgm:pt>
    <dgm:pt modelId="{9E8DCBA4-42E7-4A0A-8616-78C9D3F58FEE}">
      <dgm:prSet/>
      <dgm:spPr/>
      <dgm:t>
        <a:bodyPr/>
        <a:lstStyle/>
        <a:p>
          <a:r>
            <a:rPr lang="es-CR" dirty="0" smtClean="0"/>
            <a:t>-</a:t>
          </a:r>
          <a:r>
            <a:rPr lang="es-CR" b="1" dirty="0" smtClean="0">
              <a:effectLst/>
            </a:rPr>
            <a:t>art.9 </a:t>
          </a:r>
        </a:p>
        <a:p>
          <a:r>
            <a:rPr lang="es-CR" dirty="0" smtClean="0"/>
            <a:t> Nadie puede ser detenido si no es por causas establecidas en la ley y con el procedimiento contemplado</a:t>
          </a:r>
        </a:p>
      </dgm:t>
    </dgm:pt>
    <dgm:pt modelId="{78959131-0FB5-408E-88E7-A709F663ECAB}" type="parTrans" cxnId="{71670E80-21E3-4B08-822C-7EA8DE0B628C}">
      <dgm:prSet/>
      <dgm:spPr/>
      <dgm:t>
        <a:bodyPr/>
        <a:lstStyle/>
        <a:p>
          <a:endParaRPr lang="es-CR"/>
        </a:p>
      </dgm:t>
    </dgm:pt>
    <dgm:pt modelId="{B8F7FFA3-BBE6-40F6-994E-AEEE37DADF7C}" type="sibTrans" cxnId="{71670E80-21E3-4B08-822C-7EA8DE0B628C}">
      <dgm:prSet/>
      <dgm:spPr/>
      <dgm:t>
        <a:bodyPr/>
        <a:lstStyle/>
        <a:p>
          <a:endParaRPr lang="es-CR"/>
        </a:p>
      </dgm:t>
    </dgm:pt>
    <dgm:pt modelId="{2BCDC581-342A-4A29-AA3A-6EF78A932A84}">
      <dgm:prSet/>
      <dgm:spPr/>
      <dgm:t>
        <a:bodyPr/>
        <a:lstStyle/>
        <a:p>
          <a:r>
            <a:rPr lang="es-CR" dirty="0" smtClean="0"/>
            <a:t>--Debe ser informada de inmediato de las razones, notificada de la acusación</a:t>
          </a:r>
        </a:p>
      </dgm:t>
    </dgm:pt>
    <dgm:pt modelId="{0A5017C8-2D80-4C81-A348-A5E24253E1EF}" type="parTrans" cxnId="{E1EB4425-84B5-481B-BFA7-4CDBD4740657}">
      <dgm:prSet/>
      <dgm:spPr/>
      <dgm:t>
        <a:bodyPr/>
        <a:lstStyle/>
        <a:p>
          <a:endParaRPr lang="es-CR"/>
        </a:p>
      </dgm:t>
    </dgm:pt>
    <dgm:pt modelId="{F4E00EC7-E5EA-4BA8-988C-9119F77CAEBA}" type="sibTrans" cxnId="{E1EB4425-84B5-481B-BFA7-4CDBD4740657}">
      <dgm:prSet/>
      <dgm:spPr/>
      <dgm:t>
        <a:bodyPr/>
        <a:lstStyle/>
        <a:p>
          <a:endParaRPr lang="es-CR"/>
        </a:p>
      </dgm:t>
    </dgm:pt>
    <dgm:pt modelId="{8775DBBE-8F68-488A-BE1D-7FF0350E4C4C}">
      <dgm:prSet/>
      <dgm:spPr/>
      <dgm:t>
        <a:bodyPr/>
        <a:lstStyle/>
        <a:p>
          <a:r>
            <a:rPr lang="es-CR" dirty="0" smtClean="0">
              <a:solidFill>
                <a:schemeClr val="tx1"/>
              </a:solidFill>
            </a:rPr>
            <a:t>Derecho a ser llevado sin demora ante un juez para que revise la legalidad de la detención y a ser juzgada en un plazo razonable</a:t>
          </a:r>
        </a:p>
      </dgm:t>
    </dgm:pt>
    <dgm:pt modelId="{D99776AA-0781-4C91-B3B2-59EA3EEB0290}" type="parTrans" cxnId="{4EB8BBB6-99C8-4854-A8F2-718CF964ACA6}">
      <dgm:prSet/>
      <dgm:spPr/>
      <dgm:t>
        <a:bodyPr/>
        <a:lstStyle/>
        <a:p>
          <a:endParaRPr lang="es-CR"/>
        </a:p>
      </dgm:t>
    </dgm:pt>
    <dgm:pt modelId="{A5B94955-03D2-413E-9D2F-AB9DBE571B1E}" type="sibTrans" cxnId="{4EB8BBB6-99C8-4854-A8F2-718CF964ACA6}">
      <dgm:prSet/>
      <dgm:spPr/>
      <dgm:t>
        <a:bodyPr/>
        <a:lstStyle/>
        <a:p>
          <a:endParaRPr lang="es-CR"/>
        </a:p>
      </dgm:t>
    </dgm:pt>
    <dgm:pt modelId="{CEF68E56-6505-4037-8293-A37EF64C18CD}" type="pres">
      <dgm:prSet presAssocID="{B341FBF5-68AF-43E5-8884-3D32C086E900}" presName="composite" presStyleCnt="0">
        <dgm:presLayoutVars>
          <dgm:chMax val="1"/>
          <dgm:dir/>
          <dgm:resizeHandles val="exact"/>
        </dgm:presLayoutVars>
      </dgm:prSet>
      <dgm:spPr/>
      <dgm:t>
        <a:bodyPr/>
        <a:lstStyle/>
        <a:p>
          <a:endParaRPr lang="es-CR"/>
        </a:p>
      </dgm:t>
    </dgm:pt>
    <dgm:pt modelId="{2B78C5D4-B61A-4F4A-B97B-703CF0C00D8B}" type="pres">
      <dgm:prSet presAssocID="{98FC257F-6F3F-4016-8395-1BD5345C097A}" presName="roof" presStyleLbl="dkBgShp" presStyleIdx="0" presStyleCnt="2"/>
      <dgm:spPr/>
      <dgm:t>
        <a:bodyPr/>
        <a:lstStyle/>
        <a:p>
          <a:endParaRPr lang="es-CR"/>
        </a:p>
      </dgm:t>
    </dgm:pt>
    <dgm:pt modelId="{2ED8F1EC-D7F0-46AD-A0D9-9858F12864C6}" type="pres">
      <dgm:prSet presAssocID="{98FC257F-6F3F-4016-8395-1BD5345C097A}" presName="pillars" presStyleCnt="0"/>
      <dgm:spPr/>
    </dgm:pt>
    <dgm:pt modelId="{15E25AEE-C1E0-4DB7-AD7C-05EDA8CFA108}" type="pres">
      <dgm:prSet presAssocID="{98FC257F-6F3F-4016-8395-1BD5345C097A}" presName="pillar1" presStyleLbl="node1" presStyleIdx="0" presStyleCnt="6">
        <dgm:presLayoutVars>
          <dgm:bulletEnabled val="1"/>
        </dgm:presLayoutVars>
      </dgm:prSet>
      <dgm:spPr/>
      <dgm:t>
        <a:bodyPr/>
        <a:lstStyle/>
        <a:p>
          <a:endParaRPr lang="es-CR"/>
        </a:p>
      </dgm:t>
    </dgm:pt>
    <dgm:pt modelId="{4A6686F5-1995-4946-B56D-FFA0C5A956E7}" type="pres">
      <dgm:prSet presAssocID="{9E8DCBA4-42E7-4A0A-8616-78C9D3F58FEE}" presName="pillarX" presStyleLbl="node1" presStyleIdx="1" presStyleCnt="6" custLinFactNeighborX="-1145" custLinFactNeighborY="1362">
        <dgm:presLayoutVars>
          <dgm:bulletEnabled val="1"/>
        </dgm:presLayoutVars>
      </dgm:prSet>
      <dgm:spPr/>
      <dgm:t>
        <a:bodyPr/>
        <a:lstStyle/>
        <a:p>
          <a:endParaRPr lang="es-CR"/>
        </a:p>
      </dgm:t>
    </dgm:pt>
    <dgm:pt modelId="{03898743-2BEE-4796-A272-E9A2DB699104}" type="pres">
      <dgm:prSet presAssocID="{2BCDC581-342A-4A29-AA3A-6EF78A932A84}" presName="pillarX" presStyleLbl="node1" presStyleIdx="2" presStyleCnt="6">
        <dgm:presLayoutVars>
          <dgm:bulletEnabled val="1"/>
        </dgm:presLayoutVars>
      </dgm:prSet>
      <dgm:spPr/>
      <dgm:t>
        <a:bodyPr/>
        <a:lstStyle/>
        <a:p>
          <a:endParaRPr lang="es-CR"/>
        </a:p>
      </dgm:t>
    </dgm:pt>
    <dgm:pt modelId="{D7E0DEFA-EEB3-4E70-8BB1-F310940AB73B}" type="pres">
      <dgm:prSet presAssocID="{8775DBBE-8F68-488A-BE1D-7FF0350E4C4C}" presName="pillarX" presStyleLbl="node1" presStyleIdx="3" presStyleCnt="6">
        <dgm:presLayoutVars>
          <dgm:bulletEnabled val="1"/>
        </dgm:presLayoutVars>
      </dgm:prSet>
      <dgm:spPr/>
      <dgm:t>
        <a:bodyPr/>
        <a:lstStyle/>
        <a:p>
          <a:endParaRPr lang="es-CR"/>
        </a:p>
      </dgm:t>
    </dgm:pt>
    <dgm:pt modelId="{605590DF-4C4A-4B1F-A5EB-BA37B02CA2A3}" type="pres">
      <dgm:prSet presAssocID="{8DCB799E-B472-4802-A511-133827F02AAB}" presName="pillarX" presStyleLbl="node1" presStyleIdx="4" presStyleCnt="6">
        <dgm:presLayoutVars>
          <dgm:bulletEnabled val="1"/>
        </dgm:presLayoutVars>
      </dgm:prSet>
      <dgm:spPr/>
      <dgm:t>
        <a:bodyPr/>
        <a:lstStyle/>
        <a:p>
          <a:endParaRPr lang="es-CR"/>
        </a:p>
      </dgm:t>
    </dgm:pt>
    <dgm:pt modelId="{9BA03FD6-4A4B-4FFF-A51B-7184A41D9C11}" type="pres">
      <dgm:prSet presAssocID="{2E8BBF41-CB14-47A3-86C0-5800C4C08582}" presName="pillarX" presStyleLbl="node1" presStyleIdx="5" presStyleCnt="6">
        <dgm:presLayoutVars>
          <dgm:bulletEnabled val="1"/>
        </dgm:presLayoutVars>
      </dgm:prSet>
      <dgm:spPr/>
      <dgm:t>
        <a:bodyPr/>
        <a:lstStyle/>
        <a:p>
          <a:endParaRPr lang="es-CR"/>
        </a:p>
      </dgm:t>
    </dgm:pt>
    <dgm:pt modelId="{662A8DB4-B484-4561-9801-655979F178DB}" type="pres">
      <dgm:prSet presAssocID="{98FC257F-6F3F-4016-8395-1BD5345C097A}" presName="base" presStyleLbl="dkBgShp" presStyleIdx="1" presStyleCnt="2"/>
      <dgm:spPr/>
    </dgm:pt>
  </dgm:ptLst>
  <dgm:cxnLst>
    <dgm:cxn modelId="{7C3224E0-C88D-41FD-8D42-6A05C67D497E}" type="presOf" srcId="{9E8DCBA4-42E7-4A0A-8616-78C9D3F58FEE}" destId="{4A6686F5-1995-4946-B56D-FFA0C5A956E7}" srcOrd="0" destOrd="0" presId="urn:microsoft.com/office/officeart/2005/8/layout/hList3"/>
    <dgm:cxn modelId="{4EB8BBB6-99C8-4854-A8F2-718CF964ACA6}" srcId="{98FC257F-6F3F-4016-8395-1BD5345C097A}" destId="{8775DBBE-8F68-488A-BE1D-7FF0350E4C4C}" srcOrd="3" destOrd="0" parTransId="{D99776AA-0781-4C91-B3B2-59EA3EEB0290}" sibTransId="{A5B94955-03D2-413E-9D2F-AB9DBE571B1E}"/>
    <dgm:cxn modelId="{0A734C7E-C47D-4E8E-98CF-993F0D939A1E}" srcId="{B341FBF5-68AF-43E5-8884-3D32C086E900}" destId="{98FC257F-6F3F-4016-8395-1BD5345C097A}" srcOrd="0" destOrd="0" parTransId="{40EE72C8-AAC2-4992-BC50-9009E5885ADA}" sibTransId="{65E0B8B7-1713-402F-A274-EB779E560B6B}"/>
    <dgm:cxn modelId="{807E3B2F-5072-4B21-9550-CECA4FB58089}" srcId="{98FC257F-6F3F-4016-8395-1BD5345C097A}" destId="{FED332A7-AFE7-4D46-81AB-9E00F711AA5C}" srcOrd="0" destOrd="0" parTransId="{FEA56688-63F8-4361-9BD6-8A638DD3D9EA}" sibTransId="{ACB666BC-32C2-414A-A1CE-16FF64B71814}"/>
    <dgm:cxn modelId="{CB0242DB-1E26-47A4-BB61-F6D2A6582450}" type="presOf" srcId="{8775DBBE-8F68-488A-BE1D-7FF0350E4C4C}" destId="{D7E0DEFA-EEB3-4E70-8BB1-F310940AB73B}" srcOrd="0" destOrd="0" presId="urn:microsoft.com/office/officeart/2005/8/layout/hList3"/>
    <dgm:cxn modelId="{066BBF97-2968-449C-B6D1-358625358611}" srcId="{98FC257F-6F3F-4016-8395-1BD5345C097A}" destId="{2E8BBF41-CB14-47A3-86C0-5800C4C08582}" srcOrd="5" destOrd="0" parTransId="{53F027AF-C25A-480B-B338-EA7401A3727E}" sibTransId="{4E90608B-6C74-42AC-BEEE-9827E82D6D84}"/>
    <dgm:cxn modelId="{D43AF9DB-AAC5-4F91-A497-AB10C74C4B9C}" type="presOf" srcId="{98FC257F-6F3F-4016-8395-1BD5345C097A}" destId="{2B78C5D4-B61A-4F4A-B97B-703CF0C00D8B}" srcOrd="0" destOrd="0" presId="urn:microsoft.com/office/officeart/2005/8/layout/hList3"/>
    <dgm:cxn modelId="{8FF77AF9-4EEC-46EF-BB4E-CB7D09773601}" srcId="{98FC257F-6F3F-4016-8395-1BD5345C097A}" destId="{8DCB799E-B472-4802-A511-133827F02AAB}" srcOrd="4" destOrd="0" parTransId="{1B5C1174-7CDE-4897-BF6F-2C90C692F926}" sibTransId="{42CF92F7-D18D-4277-98A2-4C49381F53A7}"/>
    <dgm:cxn modelId="{AF3F823D-DCAF-4FD1-8C6C-D48148136672}" type="presOf" srcId="{8DCB799E-B472-4802-A511-133827F02AAB}" destId="{605590DF-4C4A-4B1F-A5EB-BA37B02CA2A3}" srcOrd="0" destOrd="0" presId="urn:microsoft.com/office/officeart/2005/8/layout/hList3"/>
    <dgm:cxn modelId="{E1EB4425-84B5-481B-BFA7-4CDBD4740657}" srcId="{98FC257F-6F3F-4016-8395-1BD5345C097A}" destId="{2BCDC581-342A-4A29-AA3A-6EF78A932A84}" srcOrd="2" destOrd="0" parTransId="{0A5017C8-2D80-4C81-A348-A5E24253E1EF}" sibTransId="{F4E00EC7-E5EA-4BA8-988C-9119F77CAEBA}"/>
    <dgm:cxn modelId="{7467BD6D-9F10-4C47-8243-FB00EED07053}" type="presOf" srcId="{FED332A7-AFE7-4D46-81AB-9E00F711AA5C}" destId="{15E25AEE-C1E0-4DB7-AD7C-05EDA8CFA108}" srcOrd="0" destOrd="0" presId="urn:microsoft.com/office/officeart/2005/8/layout/hList3"/>
    <dgm:cxn modelId="{11F4E759-07FC-4366-A77E-F226CB14389E}" type="presOf" srcId="{B341FBF5-68AF-43E5-8884-3D32C086E900}" destId="{CEF68E56-6505-4037-8293-A37EF64C18CD}" srcOrd="0" destOrd="0" presId="urn:microsoft.com/office/officeart/2005/8/layout/hList3"/>
    <dgm:cxn modelId="{71670E80-21E3-4B08-822C-7EA8DE0B628C}" srcId="{98FC257F-6F3F-4016-8395-1BD5345C097A}" destId="{9E8DCBA4-42E7-4A0A-8616-78C9D3F58FEE}" srcOrd="1" destOrd="0" parTransId="{78959131-0FB5-408E-88E7-A709F663ECAB}" sibTransId="{B8F7FFA3-BBE6-40F6-994E-AEEE37DADF7C}"/>
    <dgm:cxn modelId="{044B9D80-DE61-456A-972A-18268F7D56A3}" type="presOf" srcId="{2E8BBF41-CB14-47A3-86C0-5800C4C08582}" destId="{9BA03FD6-4A4B-4FFF-A51B-7184A41D9C11}" srcOrd="0" destOrd="0" presId="urn:microsoft.com/office/officeart/2005/8/layout/hList3"/>
    <dgm:cxn modelId="{C6BB10B2-F1AF-410B-BCD2-B8726DF80870}" type="presOf" srcId="{2BCDC581-342A-4A29-AA3A-6EF78A932A84}" destId="{03898743-2BEE-4796-A272-E9A2DB699104}" srcOrd="0" destOrd="0" presId="urn:microsoft.com/office/officeart/2005/8/layout/hList3"/>
    <dgm:cxn modelId="{C35D0B0B-28FA-4AD1-B5BC-8735151B5EEB}" type="presParOf" srcId="{CEF68E56-6505-4037-8293-A37EF64C18CD}" destId="{2B78C5D4-B61A-4F4A-B97B-703CF0C00D8B}" srcOrd="0" destOrd="0" presId="urn:microsoft.com/office/officeart/2005/8/layout/hList3"/>
    <dgm:cxn modelId="{D7F2B4F5-DCF7-4A4E-9246-835E6D284166}" type="presParOf" srcId="{CEF68E56-6505-4037-8293-A37EF64C18CD}" destId="{2ED8F1EC-D7F0-46AD-A0D9-9858F12864C6}" srcOrd="1" destOrd="0" presId="urn:microsoft.com/office/officeart/2005/8/layout/hList3"/>
    <dgm:cxn modelId="{0D882E65-F4A0-4419-ABFD-10846B21782E}" type="presParOf" srcId="{2ED8F1EC-D7F0-46AD-A0D9-9858F12864C6}" destId="{15E25AEE-C1E0-4DB7-AD7C-05EDA8CFA108}" srcOrd="0" destOrd="0" presId="urn:microsoft.com/office/officeart/2005/8/layout/hList3"/>
    <dgm:cxn modelId="{D1C3C0A8-D47A-4CD2-9545-F10EC914E8C0}" type="presParOf" srcId="{2ED8F1EC-D7F0-46AD-A0D9-9858F12864C6}" destId="{4A6686F5-1995-4946-B56D-FFA0C5A956E7}" srcOrd="1" destOrd="0" presId="urn:microsoft.com/office/officeart/2005/8/layout/hList3"/>
    <dgm:cxn modelId="{5AB476CA-20F3-4450-8C7B-F6EC2F82D3EB}" type="presParOf" srcId="{2ED8F1EC-D7F0-46AD-A0D9-9858F12864C6}" destId="{03898743-2BEE-4796-A272-E9A2DB699104}" srcOrd="2" destOrd="0" presId="urn:microsoft.com/office/officeart/2005/8/layout/hList3"/>
    <dgm:cxn modelId="{D6019BD8-4EE0-454D-B0B3-2CF565B0C710}" type="presParOf" srcId="{2ED8F1EC-D7F0-46AD-A0D9-9858F12864C6}" destId="{D7E0DEFA-EEB3-4E70-8BB1-F310940AB73B}" srcOrd="3" destOrd="0" presId="urn:microsoft.com/office/officeart/2005/8/layout/hList3"/>
    <dgm:cxn modelId="{5CBD1FA3-4FC8-494A-91F6-FA96905A15A5}" type="presParOf" srcId="{2ED8F1EC-D7F0-46AD-A0D9-9858F12864C6}" destId="{605590DF-4C4A-4B1F-A5EB-BA37B02CA2A3}" srcOrd="4" destOrd="0" presId="urn:microsoft.com/office/officeart/2005/8/layout/hList3"/>
    <dgm:cxn modelId="{D8408C2E-3925-4D6D-9829-01B38E91C0A8}" type="presParOf" srcId="{2ED8F1EC-D7F0-46AD-A0D9-9858F12864C6}" destId="{9BA03FD6-4A4B-4FFF-A51B-7184A41D9C11}" srcOrd="5" destOrd="0" presId="urn:microsoft.com/office/officeart/2005/8/layout/hList3"/>
    <dgm:cxn modelId="{93A8EB13-DCA5-4BEC-8D19-8E34B21041F6}" type="presParOf" srcId="{CEF68E56-6505-4037-8293-A37EF64C18CD}" destId="{662A8DB4-B484-4561-9801-655979F178DB}"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2FE7E3-B44F-4485-AA2D-57AA889D102F}" type="doc">
      <dgm:prSet loTypeId="urn:microsoft.com/office/officeart/2005/8/layout/cycle6" loCatId="relationship" qsTypeId="urn:microsoft.com/office/officeart/2005/8/quickstyle/simple1" qsCatId="simple" csTypeId="urn:microsoft.com/office/officeart/2005/8/colors/colorful1" csCatId="colorful" phldr="1"/>
      <dgm:spPr/>
      <dgm:t>
        <a:bodyPr/>
        <a:lstStyle/>
        <a:p>
          <a:endParaRPr lang="es-CR"/>
        </a:p>
      </dgm:t>
    </dgm:pt>
    <dgm:pt modelId="{502FAB0A-13DC-4B30-8159-F617DD892912}">
      <dgm:prSet phldrT="[Texto]"/>
      <dgm:spPr/>
      <dgm:t>
        <a:bodyPr/>
        <a:lstStyle/>
        <a:p>
          <a:r>
            <a:rPr lang="es-CR" b="1" dirty="0" smtClean="0">
              <a:effectLst>
                <a:outerShdw blurRad="38100" dist="38100" dir="2700000" algn="tl">
                  <a:srgbClr val="000000">
                    <a:alpha val="43137"/>
                  </a:srgbClr>
                </a:outerShdw>
              </a:effectLst>
            </a:rPr>
            <a:t>Principios rectores</a:t>
          </a:r>
        </a:p>
        <a:p>
          <a:r>
            <a:rPr lang="es-CR" b="1" dirty="0" smtClean="0">
              <a:effectLst>
                <a:outerShdw blurRad="38100" dist="38100" dir="2700000" algn="tl">
                  <a:srgbClr val="000000">
                    <a:alpha val="43137"/>
                  </a:srgbClr>
                </a:outerShdw>
              </a:effectLst>
            </a:rPr>
            <a:t>Artículo 7 </a:t>
          </a:r>
          <a:r>
            <a:rPr lang="es-CR" b="1" dirty="0" err="1" smtClean="0">
              <a:effectLst>
                <a:outerShdw blurRad="38100" dist="38100" dir="2700000" algn="tl">
                  <a:srgbClr val="000000">
                    <a:alpha val="43137"/>
                  </a:srgbClr>
                </a:outerShdw>
              </a:effectLst>
            </a:rPr>
            <a:t>Ljpj</a:t>
          </a:r>
          <a:r>
            <a:rPr lang="es-CR" b="1" dirty="0" smtClean="0">
              <a:effectLst>
                <a:outerShdw blurRad="38100" dist="38100" dir="2700000" algn="tl">
                  <a:srgbClr val="000000">
                    <a:alpha val="43137"/>
                  </a:srgbClr>
                </a:outerShdw>
              </a:effectLst>
            </a:rPr>
            <a:t> CR</a:t>
          </a:r>
          <a:endParaRPr lang="es-CR" b="1" dirty="0">
            <a:effectLst>
              <a:outerShdw blurRad="38100" dist="38100" dir="2700000" algn="tl">
                <a:srgbClr val="000000">
                  <a:alpha val="43137"/>
                </a:srgbClr>
              </a:outerShdw>
            </a:effectLst>
          </a:endParaRPr>
        </a:p>
      </dgm:t>
    </dgm:pt>
    <dgm:pt modelId="{A41D61C8-8681-4913-845A-B89FF86E7415}" type="parTrans" cxnId="{672A892A-98AE-4A87-857E-00825FDBA365}">
      <dgm:prSet/>
      <dgm:spPr/>
      <dgm:t>
        <a:bodyPr/>
        <a:lstStyle/>
        <a:p>
          <a:endParaRPr lang="es-CR"/>
        </a:p>
      </dgm:t>
    </dgm:pt>
    <dgm:pt modelId="{7AA3C29C-371A-4F1B-BC1D-37F724AEA486}" type="sibTrans" cxnId="{672A892A-98AE-4A87-857E-00825FDBA365}">
      <dgm:prSet/>
      <dgm:spPr/>
      <dgm:t>
        <a:bodyPr/>
        <a:lstStyle/>
        <a:p>
          <a:endParaRPr lang="es-CR"/>
        </a:p>
      </dgm:t>
    </dgm:pt>
    <dgm:pt modelId="{007C4CF6-1CD7-40BC-A299-FCF46093B648}">
      <dgm:prSet phldrT="[Texto]"/>
      <dgm:spPr/>
      <dgm:t>
        <a:bodyPr/>
        <a:lstStyle/>
        <a:p>
          <a:r>
            <a:rPr lang="es-CR" dirty="0" smtClean="0"/>
            <a:t>Interés superior </a:t>
          </a:r>
          <a:endParaRPr lang="es-CR" dirty="0"/>
        </a:p>
      </dgm:t>
    </dgm:pt>
    <dgm:pt modelId="{530A8E44-E03A-4BA4-956E-8951673E74C6}" type="parTrans" cxnId="{673F6F4A-5991-4B5C-9A34-B83C88077F6A}">
      <dgm:prSet/>
      <dgm:spPr/>
      <dgm:t>
        <a:bodyPr/>
        <a:lstStyle/>
        <a:p>
          <a:endParaRPr lang="es-CR"/>
        </a:p>
      </dgm:t>
    </dgm:pt>
    <dgm:pt modelId="{95CFF30D-2062-4140-8084-62CFB260619C}" type="sibTrans" cxnId="{673F6F4A-5991-4B5C-9A34-B83C88077F6A}">
      <dgm:prSet/>
      <dgm:spPr/>
      <dgm:t>
        <a:bodyPr/>
        <a:lstStyle/>
        <a:p>
          <a:endParaRPr lang="es-CR"/>
        </a:p>
      </dgm:t>
    </dgm:pt>
    <dgm:pt modelId="{E4FCE830-B98C-4849-B2EA-46B443CFE082}">
      <dgm:prSet phldrT="[Texto]"/>
      <dgm:spPr/>
      <dgm:t>
        <a:bodyPr/>
        <a:lstStyle/>
        <a:p>
          <a:r>
            <a:rPr lang="es-CR" dirty="0" smtClean="0"/>
            <a:t>Reinserción en la familia y la sociedad</a:t>
          </a:r>
          <a:endParaRPr lang="es-CR" dirty="0"/>
        </a:p>
      </dgm:t>
    </dgm:pt>
    <dgm:pt modelId="{48D5BE9A-5E6D-454B-B67C-08176254447D}" type="parTrans" cxnId="{575DB7B9-DC19-48D4-9B95-D5A21472C3C3}">
      <dgm:prSet/>
      <dgm:spPr/>
      <dgm:t>
        <a:bodyPr/>
        <a:lstStyle/>
        <a:p>
          <a:endParaRPr lang="es-CR"/>
        </a:p>
      </dgm:t>
    </dgm:pt>
    <dgm:pt modelId="{FB8B370E-F52B-449B-8DE3-EED5B9628847}" type="sibTrans" cxnId="{575DB7B9-DC19-48D4-9B95-D5A21472C3C3}">
      <dgm:prSet/>
      <dgm:spPr/>
      <dgm:t>
        <a:bodyPr/>
        <a:lstStyle/>
        <a:p>
          <a:endParaRPr lang="es-CR"/>
        </a:p>
      </dgm:t>
    </dgm:pt>
    <dgm:pt modelId="{A2779494-3D6D-4233-9944-CDE42D19596A}">
      <dgm:prSet phldrT="[Texto]"/>
      <dgm:spPr/>
      <dgm:t>
        <a:bodyPr/>
        <a:lstStyle/>
        <a:p>
          <a:r>
            <a:rPr lang="es-CR" dirty="0" smtClean="0"/>
            <a:t>Respeto de sus derechos  y formación integral</a:t>
          </a:r>
          <a:endParaRPr lang="es-CR" dirty="0"/>
        </a:p>
      </dgm:t>
    </dgm:pt>
    <dgm:pt modelId="{DB6F383E-0744-4BFE-A755-630E723CAC02}" type="parTrans" cxnId="{82144CC0-CC05-4ECA-91C0-82DF4B30D5F1}">
      <dgm:prSet/>
      <dgm:spPr/>
      <dgm:t>
        <a:bodyPr/>
        <a:lstStyle/>
        <a:p>
          <a:endParaRPr lang="es-CR"/>
        </a:p>
      </dgm:t>
    </dgm:pt>
    <dgm:pt modelId="{43AD12B0-A52E-4705-8A37-D7F46191B66B}" type="sibTrans" cxnId="{82144CC0-CC05-4ECA-91C0-82DF4B30D5F1}">
      <dgm:prSet/>
      <dgm:spPr/>
      <dgm:t>
        <a:bodyPr/>
        <a:lstStyle/>
        <a:p>
          <a:endParaRPr lang="es-CR"/>
        </a:p>
      </dgm:t>
    </dgm:pt>
    <dgm:pt modelId="{B17F600A-5BBF-41FD-9745-E4E0CABE273C}">
      <dgm:prSet phldrT="[Texto]"/>
      <dgm:spPr/>
      <dgm:t>
        <a:bodyPr/>
        <a:lstStyle/>
        <a:p>
          <a:r>
            <a:rPr lang="es-CR" dirty="0" smtClean="0"/>
            <a:t>Protección integral</a:t>
          </a:r>
          <a:endParaRPr lang="es-CR" dirty="0"/>
        </a:p>
      </dgm:t>
    </dgm:pt>
    <dgm:pt modelId="{AB2B573B-C7ED-4C4A-B89E-C0371FCE4185}" type="parTrans" cxnId="{6586C83D-54A2-46F9-8218-B0A7EF28B951}">
      <dgm:prSet/>
      <dgm:spPr/>
      <dgm:t>
        <a:bodyPr/>
        <a:lstStyle/>
        <a:p>
          <a:endParaRPr lang="es-CR"/>
        </a:p>
      </dgm:t>
    </dgm:pt>
    <dgm:pt modelId="{8F4EAB05-C71E-4A0E-B801-B673C36004AE}" type="sibTrans" cxnId="{6586C83D-54A2-46F9-8218-B0A7EF28B951}">
      <dgm:prSet/>
      <dgm:spPr/>
      <dgm:t>
        <a:bodyPr/>
        <a:lstStyle/>
        <a:p>
          <a:endParaRPr lang="es-CR"/>
        </a:p>
      </dgm:t>
    </dgm:pt>
    <dgm:pt modelId="{717D262C-2185-4C0C-8D54-C6CA76A8B7A6}" type="pres">
      <dgm:prSet presAssocID="{BF2FE7E3-B44F-4485-AA2D-57AA889D102F}" presName="cycle" presStyleCnt="0">
        <dgm:presLayoutVars>
          <dgm:dir/>
          <dgm:resizeHandles val="exact"/>
        </dgm:presLayoutVars>
      </dgm:prSet>
      <dgm:spPr/>
      <dgm:t>
        <a:bodyPr/>
        <a:lstStyle/>
        <a:p>
          <a:endParaRPr lang="es-CR"/>
        </a:p>
      </dgm:t>
    </dgm:pt>
    <dgm:pt modelId="{30A4418B-EE11-4F05-B0F4-00AE56C09B7E}" type="pres">
      <dgm:prSet presAssocID="{502FAB0A-13DC-4B30-8159-F617DD892912}" presName="node" presStyleLbl="node1" presStyleIdx="0" presStyleCnt="5">
        <dgm:presLayoutVars>
          <dgm:bulletEnabled val="1"/>
        </dgm:presLayoutVars>
      </dgm:prSet>
      <dgm:spPr/>
      <dgm:t>
        <a:bodyPr/>
        <a:lstStyle/>
        <a:p>
          <a:endParaRPr lang="es-CR"/>
        </a:p>
      </dgm:t>
    </dgm:pt>
    <dgm:pt modelId="{796F9051-EE9F-477C-9DB6-8BAF1BC47090}" type="pres">
      <dgm:prSet presAssocID="{502FAB0A-13DC-4B30-8159-F617DD892912}" presName="spNode" presStyleCnt="0"/>
      <dgm:spPr/>
    </dgm:pt>
    <dgm:pt modelId="{08A2FA2F-9947-46BA-91F4-0CDBE02BB051}" type="pres">
      <dgm:prSet presAssocID="{7AA3C29C-371A-4F1B-BC1D-37F724AEA486}" presName="sibTrans" presStyleLbl="sibTrans1D1" presStyleIdx="0" presStyleCnt="5"/>
      <dgm:spPr/>
      <dgm:t>
        <a:bodyPr/>
        <a:lstStyle/>
        <a:p>
          <a:endParaRPr lang="es-CR"/>
        </a:p>
      </dgm:t>
    </dgm:pt>
    <dgm:pt modelId="{8A91B80D-9752-4D96-BF7A-4A562F250715}" type="pres">
      <dgm:prSet presAssocID="{007C4CF6-1CD7-40BC-A299-FCF46093B648}" presName="node" presStyleLbl="node1" presStyleIdx="1" presStyleCnt="5">
        <dgm:presLayoutVars>
          <dgm:bulletEnabled val="1"/>
        </dgm:presLayoutVars>
      </dgm:prSet>
      <dgm:spPr/>
      <dgm:t>
        <a:bodyPr/>
        <a:lstStyle/>
        <a:p>
          <a:endParaRPr lang="es-CR"/>
        </a:p>
      </dgm:t>
    </dgm:pt>
    <dgm:pt modelId="{5CEA3B0D-3F34-42BB-886E-69FAE4AB01A3}" type="pres">
      <dgm:prSet presAssocID="{007C4CF6-1CD7-40BC-A299-FCF46093B648}" presName="spNode" presStyleCnt="0"/>
      <dgm:spPr/>
    </dgm:pt>
    <dgm:pt modelId="{D79766F6-0EEC-46DD-9EC3-1815BB070D3D}" type="pres">
      <dgm:prSet presAssocID="{95CFF30D-2062-4140-8084-62CFB260619C}" presName="sibTrans" presStyleLbl="sibTrans1D1" presStyleIdx="1" presStyleCnt="5"/>
      <dgm:spPr/>
      <dgm:t>
        <a:bodyPr/>
        <a:lstStyle/>
        <a:p>
          <a:endParaRPr lang="es-CR"/>
        </a:p>
      </dgm:t>
    </dgm:pt>
    <dgm:pt modelId="{569AD561-B1CF-4636-B966-664A2C96B24E}" type="pres">
      <dgm:prSet presAssocID="{E4FCE830-B98C-4849-B2EA-46B443CFE082}" presName="node" presStyleLbl="node1" presStyleIdx="2" presStyleCnt="5">
        <dgm:presLayoutVars>
          <dgm:bulletEnabled val="1"/>
        </dgm:presLayoutVars>
      </dgm:prSet>
      <dgm:spPr/>
      <dgm:t>
        <a:bodyPr/>
        <a:lstStyle/>
        <a:p>
          <a:endParaRPr lang="es-CR"/>
        </a:p>
      </dgm:t>
    </dgm:pt>
    <dgm:pt modelId="{B18A2734-01A0-4C7A-9A64-582E9443E1DB}" type="pres">
      <dgm:prSet presAssocID="{E4FCE830-B98C-4849-B2EA-46B443CFE082}" presName="spNode" presStyleCnt="0"/>
      <dgm:spPr/>
    </dgm:pt>
    <dgm:pt modelId="{10102942-228A-47C3-9EF1-078EEB619F11}" type="pres">
      <dgm:prSet presAssocID="{FB8B370E-F52B-449B-8DE3-EED5B9628847}" presName="sibTrans" presStyleLbl="sibTrans1D1" presStyleIdx="2" presStyleCnt="5"/>
      <dgm:spPr/>
      <dgm:t>
        <a:bodyPr/>
        <a:lstStyle/>
        <a:p>
          <a:endParaRPr lang="es-CR"/>
        </a:p>
      </dgm:t>
    </dgm:pt>
    <dgm:pt modelId="{D9BDD17D-F58F-4ED0-9D3C-3C1AB34B5562}" type="pres">
      <dgm:prSet presAssocID="{A2779494-3D6D-4233-9944-CDE42D19596A}" presName="node" presStyleLbl="node1" presStyleIdx="3" presStyleCnt="5">
        <dgm:presLayoutVars>
          <dgm:bulletEnabled val="1"/>
        </dgm:presLayoutVars>
      </dgm:prSet>
      <dgm:spPr/>
      <dgm:t>
        <a:bodyPr/>
        <a:lstStyle/>
        <a:p>
          <a:endParaRPr lang="es-CR"/>
        </a:p>
      </dgm:t>
    </dgm:pt>
    <dgm:pt modelId="{1AC3E164-A862-474F-A735-9773767A3210}" type="pres">
      <dgm:prSet presAssocID="{A2779494-3D6D-4233-9944-CDE42D19596A}" presName="spNode" presStyleCnt="0"/>
      <dgm:spPr/>
    </dgm:pt>
    <dgm:pt modelId="{8104221E-1B62-4B95-BAA6-508021A823B4}" type="pres">
      <dgm:prSet presAssocID="{43AD12B0-A52E-4705-8A37-D7F46191B66B}" presName="sibTrans" presStyleLbl="sibTrans1D1" presStyleIdx="3" presStyleCnt="5"/>
      <dgm:spPr/>
      <dgm:t>
        <a:bodyPr/>
        <a:lstStyle/>
        <a:p>
          <a:endParaRPr lang="es-CR"/>
        </a:p>
      </dgm:t>
    </dgm:pt>
    <dgm:pt modelId="{6ECB96C5-C96E-4524-862D-4450E20D8F16}" type="pres">
      <dgm:prSet presAssocID="{B17F600A-5BBF-41FD-9745-E4E0CABE273C}" presName="node" presStyleLbl="node1" presStyleIdx="4" presStyleCnt="5">
        <dgm:presLayoutVars>
          <dgm:bulletEnabled val="1"/>
        </dgm:presLayoutVars>
      </dgm:prSet>
      <dgm:spPr/>
      <dgm:t>
        <a:bodyPr/>
        <a:lstStyle/>
        <a:p>
          <a:endParaRPr lang="es-CR"/>
        </a:p>
      </dgm:t>
    </dgm:pt>
    <dgm:pt modelId="{A8A91DBC-7C2D-47B6-9AA0-2B54181D12D0}" type="pres">
      <dgm:prSet presAssocID="{B17F600A-5BBF-41FD-9745-E4E0CABE273C}" presName="spNode" presStyleCnt="0"/>
      <dgm:spPr/>
    </dgm:pt>
    <dgm:pt modelId="{A02D097A-E89A-428B-9D64-CB30600A0285}" type="pres">
      <dgm:prSet presAssocID="{8F4EAB05-C71E-4A0E-B801-B673C36004AE}" presName="sibTrans" presStyleLbl="sibTrans1D1" presStyleIdx="4" presStyleCnt="5"/>
      <dgm:spPr/>
      <dgm:t>
        <a:bodyPr/>
        <a:lstStyle/>
        <a:p>
          <a:endParaRPr lang="es-CR"/>
        </a:p>
      </dgm:t>
    </dgm:pt>
  </dgm:ptLst>
  <dgm:cxnLst>
    <dgm:cxn modelId="{40B288A0-AE5F-4DF5-88CB-A34E57EB430C}" type="presOf" srcId="{BF2FE7E3-B44F-4485-AA2D-57AA889D102F}" destId="{717D262C-2185-4C0C-8D54-C6CA76A8B7A6}" srcOrd="0" destOrd="0" presId="urn:microsoft.com/office/officeart/2005/8/layout/cycle6"/>
    <dgm:cxn modelId="{EFD38457-2381-4CCF-AA8F-6D98A53D47EA}" type="presOf" srcId="{502FAB0A-13DC-4B30-8159-F617DD892912}" destId="{30A4418B-EE11-4F05-B0F4-00AE56C09B7E}" srcOrd="0" destOrd="0" presId="urn:microsoft.com/office/officeart/2005/8/layout/cycle6"/>
    <dgm:cxn modelId="{92AD25D3-CB99-4931-82FF-E565DB580DD8}" type="presOf" srcId="{A2779494-3D6D-4233-9944-CDE42D19596A}" destId="{D9BDD17D-F58F-4ED0-9D3C-3C1AB34B5562}" srcOrd="0" destOrd="0" presId="urn:microsoft.com/office/officeart/2005/8/layout/cycle6"/>
    <dgm:cxn modelId="{5A48F673-28C5-4D20-84A0-B43467A187F0}" type="presOf" srcId="{95CFF30D-2062-4140-8084-62CFB260619C}" destId="{D79766F6-0EEC-46DD-9EC3-1815BB070D3D}" srcOrd="0" destOrd="0" presId="urn:microsoft.com/office/officeart/2005/8/layout/cycle6"/>
    <dgm:cxn modelId="{575DB7B9-DC19-48D4-9B95-D5A21472C3C3}" srcId="{BF2FE7E3-B44F-4485-AA2D-57AA889D102F}" destId="{E4FCE830-B98C-4849-B2EA-46B443CFE082}" srcOrd="2" destOrd="0" parTransId="{48D5BE9A-5E6D-454B-B67C-08176254447D}" sibTransId="{FB8B370E-F52B-449B-8DE3-EED5B9628847}"/>
    <dgm:cxn modelId="{673F6F4A-5991-4B5C-9A34-B83C88077F6A}" srcId="{BF2FE7E3-B44F-4485-AA2D-57AA889D102F}" destId="{007C4CF6-1CD7-40BC-A299-FCF46093B648}" srcOrd="1" destOrd="0" parTransId="{530A8E44-E03A-4BA4-956E-8951673E74C6}" sibTransId="{95CFF30D-2062-4140-8084-62CFB260619C}"/>
    <dgm:cxn modelId="{3617AEB9-3083-478C-82DB-403E98BD40A6}" type="presOf" srcId="{43AD12B0-A52E-4705-8A37-D7F46191B66B}" destId="{8104221E-1B62-4B95-BAA6-508021A823B4}" srcOrd="0" destOrd="0" presId="urn:microsoft.com/office/officeart/2005/8/layout/cycle6"/>
    <dgm:cxn modelId="{3D1266CC-E27B-4FA9-A703-CFB3F64A324F}" type="presOf" srcId="{B17F600A-5BBF-41FD-9745-E4E0CABE273C}" destId="{6ECB96C5-C96E-4524-862D-4450E20D8F16}" srcOrd="0" destOrd="0" presId="urn:microsoft.com/office/officeart/2005/8/layout/cycle6"/>
    <dgm:cxn modelId="{672A892A-98AE-4A87-857E-00825FDBA365}" srcId="{BF2FE7E3-B44F-4485-AA2D-57AA889D102F}" destId="{502FAB0A-13DC-4B30-8159-F617DD892912}" srcOrd="0" destOrd="0" parTransId="{A41D61C8-8681-4913-845A-B89FF86E7415}" sibTransId="{7AA3C29C-371A-4F1B-BC1D-37F724AEA486}"/>
    <dgm:cxn modelId="{32461D17-63F2-4075-9406-7AC90E9066F1}" type="presOf" srcId="{8F4EAB05-C71E-4A0E-B801-B673C36004AE}" destId="{A02D097A-E89A-428B-9D64-CB30600A0285}" srcOrd="0" destOrd="0" presId="urn:microsoft.com/office/officeart/2005/8/layout/cycle6"/>
    <dgm:cxn modelId="{E3C6881D-B08E-430F-A568-D102D1D35BA5}" type="presOf" srcId="{007C4CF6-1CD7-40BC-A299-FCF46093B648}" destId="{8A91B80D-9752-4D96-BF7A-4A562F250715}" srcOrd="0" destOrd="0" presId="urn:microsoft.com/office/officeart/2005/8/layout/cycle6"/>
    <dgm:cxn modelId="{82144CC0-CC05-4ECA-91C0-82DF4B30D5F1}" srcId="{BF2FE7E3-B44F-4485-AA2D-57AA889D102F}" destId="{A2779494-3D6D-4233-9944-CDE42D19596A}" srcOrd="3" destOrd="0" parTransId="{DB6F383E-0744-4BFE-A755-630E723CAC02}" sibTransId="{43AD12B0-A52E-4705-8A37-D7F46191B66B}"/>
    <dgm:cxn modelId="{0C3DEC88-C422-4BDE-ACD9-E496471E97D7}" type="presOf" srcId="{FB8B370E-F52B-449B-8DE3-EED5B9628847}" destId="{10102942-228A-47C3-9EF1-078EEB619F11}" srcOrd="0" destOrd="0" presId="urn:microsoft.com/office/officeart/2005/8/layout/cycle6"/>
    <dgm:cxn modelId="{731C28BB-308F-40BA-9BE4-8ADF373242EA}" type="presOf" srcId="{7AA3C29C-371A-4F1B-BC1D-37F724AEA486}" destId="{08A2FA2F-9947-46BA-91F4-0CDBE02BB051}" srcOrd="0" destOrd="0" presId="urn:microsoft.com/office/officeart/2005/8/layout/cycle6"/>
    <dgm:cxn modelId="{6586C83D-54A2-46F9-8218-B0A7EF28B951}" srcId="{BF2FE7E3-B44F-4485-AA2D-57AA889D102F}" destId="{B17F600A-5BBF-41FD-9745-E4E0CABE273C}" srcOrd="4" destOrd="0" parTransId="{AB2B573B-C7ED-4C4A-B89E-C0371FCE4185}" sibTransId="{8F4EAB05-C71E-4A0E-B801-B673C36004AE}"/>
    <dgm:cxn modelId="{C0A9C3A8-C7C1-475E-9BF6-9C5EBDEE7855}" type="presOf" srcId="{E4FCE830-B98C-4849-B2EA-46B443CFE082}" destId="{569AD561-B1CF-4636-B966-664A2C96B24E}" srcOrd="0" destOrd="0" presId="urn:microsoft.com/office/officeart/2005/8/layout/cycle6"/>
    <dgm:cxn modelId="{9D2DB847-F33C-40F0-BA4B-24A85CDD0E88}" type="presParOf" srcId="{717D262C-2185-4C0C-8D54-C6CA76A8B7A6}" destId="{30A4418B-EE11-4F05-B0F4-00AE56C09B7E}" srcOrd="0" destOrd="0" presId="urn:microsoft.com/office/officeart/2005/8/layout/cycle6"/>
    <dgm:cxn modelId="{38F883FC-FB44-43B6-9C53-C21156588B68}" type="presParOf" srcId="{717D262C-2185-4C0C-8D54-C6CA76A8B7A6}" destId="{796F9051-EE9F-477C-9DB6-8BAF1BC47090}" srcOrd="1" destOrd="0" presId="urn:microsoft.com/office/officeart/2005/8/layout/cycle6"/>
    <dgm:cxn modelId="{38CDC02A-A845-4DC4-A60D-6C7D2AF98612}" type="presParOf" srcId="{717D262C-2185-4C0C-8D54-C6CA76A8B7A6}" destId="{08A2FA2F-9947-46BA-91F4-0CDBE02BB051}" srcOrd="2" destOrd="0" presId="urn:microsoft.com/office/officeart/2005/8/layout/cycle6"/>
    <dgm:cxn modelId="{E48BD54C-BCBD-4B32-BCBD-1E5A5893C931}" type="presParOf" srcId="{717D262C-2185-4C0C-8D54-C6CA76A8B7A6}" destId="{8A91B80D-9752-4D96-BF7A-4A562F250715}" srcOrd="3" destOrd="0" presId="urn:microsoft.com/office/officeart/2005/8/layout/cycle6"/>
    <dgm:cxn modelId="{D77E3703-A108-40D1-84E6-EF7F3F73852C}" type="presParOf" srcId="{717D262C-2185-4C0C-8D54-C6CA76A8B7A6}" destId="{5CEA3B0D-3F34-42BB-886E-69FAE4AB01A3}" srcOrd="4" destOrd="0" presId="urn:microsoft.com/office/officeart/2005/8/layout/cycle6"/>
    <dgm:cxn modelId="{0F9A5E8B-9E4A-4CC5-9761-50C4ACA0A52E}" type="presParOf" srcId="{717D262C-2185-4C0C-8D54-C6CA76A8B7A6}" destId="{D79766F6-0EEC-46DD-9EC3-1815BB070D3D}" srcOrd="5" destOrd="0" presId="urn:microsoft.com/office/officeart/2005/8/layout/cycle6"/>
    <dgm:cxn modelId="{9500F98A-1792-42F8-8BB8-D15BDC80E7C6}" type="presParOf" srcId="{717D262C-2185-4C0C-8D54-C6CA76A8B7A6}" destId="{569AD561-B1CF-4636-B966-664A2C96B24E}" srcOrd="6" destOrd="0" presId="urn:microsoft.com/office/officeart/2005/8/layout/cycle6"/>
    <dgm:cxn modelId="{50D91EC1-BB04-48E5-8FA4-95B55EEA3D0F}" type="presParOf" srcId="{717D262C-2185-4C0C-8D54-C6CA76A8B7A6}" destId="{B18A2734-01A0-4C7A-9A64-582E9443E1DB}" srcOrd="7" destOrd="0" presId="urn:microsoft.com/office/officeart/2005/8/layout/cycle6"/>
    <dgm:cxn modelId="{83BD77FC-40C2-4B6A-B5CC-47044CD2681C}" type="presParOf" srcId="{717D262C-2185-4C0C-8D54-C6CA76A8B7A6}" destId="{10102942-228A-47C3-9EF1-078EEB619F11}" srcOrd="8" destOrd="0" presId="urn:microsoft.com/office/officeart/2005/8/layout/cycle6"/>
    <dgm:cxn modelId="{C767708C-B7F3-43C8-B495-FE77E7BFBA62}" type="presParOf" srcId="{717D262C-2185-4C0C-8D54-C6CA76A8B7A6}" destId="{D9BDD17D-F58F-4ED0-9D3C-3C1AB34B5562}" srcOrd="9" destOrd="0" presId="urn:microsoft.com/office/officeart/2005/8/layout/cycle6"/>
    <dgm:cxn modelId="{7ECA2920-132C-419A-9F20-011E65729CC6}" type="presParOf" srcId="{717D262C-2185-4C0C-8D54-C6CA76A8B7A6}" destId="{1AC3E164-A862-474F-A735-9773767A3210}" srcOrd="10" destOrd="0" presId="urn:microsoft.com/office/officeart/2005/8/layout/cycle6"/>
    <dgm:cxn modelId="{CF1964BD-C089-4033-8692-EC1C5E2A4080}" type="presParOf" srcId="{717D262C-2185-4C0C-8D54-C6CA76A8B7A6}" destId="{8104221E-1B62-4B95-BAA6-508021A823B4}" srcOrd="11" destOrd="0" presId="urn:microsoft.com/office/officeart/2005/8/layout/cycle6"/>
    <dgm:cxn modelId="{88FB14A3-5F94-4D2A-95E9-922303DFBB39}" type="presParOf" srcId="{717D262C-2185-4C0C-8D54-C6CA76A8B7A6}" destId="{6ECB96C5-C96E-4524-862D-4450E20D8F16}" srcOrd="12" destOrd="0" presId="urn:microsoft.com/office/officeart/2005/8/layout/cycle6"/>
    <dgm:cxn modelId="{D3F50CF8-F1E8-439F-B2E3-B88CF948900F}" type="presParOf" srcId="{717D262C-2185-4C0C-8D54-C6CA76A8B7A6}" destId="{A8A91DBC-7C2D-47B6-9AA0-2B54181D12D0}" srcOrd="13" destOrd="0" presId="urn:microsoft.com/office/officeart/2005/8/layout/cycle6"/>
    <dgm:cxn modelId="{31C1876C-8EFE-4510-9F27-3D4907A78FD2}" type="presParOf" srcId="{717D262C-2185-4C0C-8D54-C6CA76A8B7A6}" destId="{A02D097A-E89A-428B-9D64-CB30600A0285}"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11/28/2016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R" dirty="0" smtClean="0"/>
              <a:t>Supletoriedad de la norma penal ordinaria en la justicia especializada penal juvenil</a:t>
            </a:r>
            <a:endParaRPr lang="es-CR" dirty="0"/>
          </a:p>
        </p:txBody>
      </p:sp>
      <p:sp>
        <p:nvSpPr>
          <p:cNvPr id="3" name="Subtítulo 2"/>
          <p:cNvSpPr>
            <a:spLocks noGrp="1"/>
          </p:cNvSpPr>
          <p:nvPr>
            <p:ph type="subTitle" idx="1"/>
          </p:nvPr>
        </p:nvSpPr>
        <p:spPr/>
        <p:txBody>
          <a:bodyPr/>
          <a:lstStyle/>
          <a:p>
            <a:pPr algn="r"/>
            <a:r>
              <a:rPr lang="es-CR" dirty="0" smtClean="0"/>
              <a:t>Helena Ulloa Ramírez</a:t>
            </a:r>
          </a:p>
          <a:p>
            <a:pPr algn="r"/>
            <a:r>
              <a:rPr lang="es-CR" dirty="0" smtClean="0"/>
              <a:t>Jueza de Apelación de Sentencia Penal Juvenil</a:t>
            </a:r>
            <a:endParaRPr lang="es-CR" dirty="0"/>
          </a:p>
        </p:txBody>
      </p:sp>
    </p:spTree>
    <p:extLst>
      <p:ext uri="{BB962C8B-B14F-4D97-AF65-F5344CB8AC3E}">
        <p14:creationId xmlns:p14="http://schemas.microsoft.com/office/powerpoint/2010/main" val="4188997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410959234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9488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R" b="1" dirty="0" smtClean="0">
                <a:effectLst>
                  <a:outerShdw blurRad="38100" dist="38100" dir="2700000" algn="tl">
                    <a:srgbClr val="000000">
                      <a:alpha val="43137"/>
                    </a:srgbClr>
                  </a:outerShdw>
                </a:effectLst>
              </a:rPr>
              <a:t>Garantías judiciales de los niños, niñas y adolescentes privación de libertad</a:t>
            </a:r>
            <a:br>
              <a:rPr lang="es-CR" b="1" dirty="0" smtClean="0">
                <a:effectLst>
                  <a:outerShdw blurRad="38100" dist="38100" dir="2700000" algn="tl">
                    <a:srgbClr val="000000">
                      <a:alpha val="43137"/>
                    </a:srgbClr>
                  </a:outerShdw>
                </a:effectLst>
              </a:rPr>
            </a:br>
            <a:r>
              <a:rPr lang="es-CR" b="1" dirty="0" smtClean="0">
                <a:effectLst>
                  <a:outerShdw blurRad="38100" dist="38100" dir="2700000" algn="tl">
                    <a:srgbClr val="000000">
                      <a:alpha val="43137"/>
                    </a:srgbClr>
                  </a:outerShdw>
                </a:effectLst>
              </a:rPr>
              <a:t>37 CDN</a:t>
            </a:r>
            <a:endParaRPr lang="es-CR" b="1" dirty="0">
              <a:effectLst>
                <a:outerShdw blurRad="38100" dist="38100" dir="2700000" algn="tl">
                  <a:srgbClr val="000000">
                    <a:alpha val="43137"/>
                  </a:srgbClr>
                </a:outerShdw>
              </a:effectLst>
            </a:endParaRPr>
          </a:p>
        </p:txBody>
      </p:sp>
      <p:sp>
        <p:nvSpPr>
          <p:cNvPr id="3" name="Marcador de contenido 2"/>
          <p:cNvSpPr>
            <a:spLocks noGrp="1"/>
          </p:cNvSpPr>
          <p:nvPr>
            <p:ph sz="half" idx="1"/>
          </p:nvPr>
        </p:nvSpPr>
        <p:spPr>
          <a:xfrm>
            <a:off x="2592924" y="2126222"/>
            <a:ext cx="4313864" cy="3777622"/>
          </a:xfrm>
        </p:spPr>
        <p:txBody>
          <a:bodyPr>
            <a:normAutofit fontScale="92500" lnSpcReduction="20000"/>
          </a:bodyPr>
          <a:lstStyle/>
          <a:p>
            <a:r>
              <a:rPr lang="es-CR" dirty="0" smtClean="0"/>
              <a:t>No puede ser sometido tortura, tratos crueles o degradantes, ni a la pena capital ni pena perpetua, sin excarcelación 37.1.</a:t>
            </a:r>
          </a:p>
          <a:p>
            <a:r>
              <a:rPr lang="es-CR" dirty="0" smtClean="0"/>
              <a:t>Para ser privado de la libertad debe haber autorización legal y ser el último recurso, por el menor tiempo posible 37.2.</a:t>
            </a:r>
          </a:p>
          <a:p>
            <a:r>
              <a:rPr lang="es-CR" dirty="0" smtClean="0"/>
              <a:t>Privación de libertad debe respetar su dignidad y condición de persona menor. Debe estar separado de los adultos. Respetarse el interés superior y mantener contacto con su familia 37.3</a:t>
            </a:r>
            <a:endParaRPr lang="es-CR" dirty="0"/>
          </a:p>
        </p:txBody>
      </p:sp>
      <p:sp>
        <p:nvSpPr>
          <p:cNvPr id="4" name="Marcador de contenido 3"/>
          <p:cNvSpPr>
            <a:spLocks noGrp="1"/>
          </p:cNvSpPr>
          <p:nvPr>
            <p:ph sz="half" idx="2"/>
          </p:nvPr>
        </p:nvSpPr>
        <p:spPr/>
        <p:txBody>
          <a:bodyPr>
            <a:normAutofit fontScale="92500" lnSpcReduction="20000"/>
          </a:bodyPr>
          <a:lstStyle/>
          <a:p>
            <a:r>
              <a:rPr lang="es-CR" dirty="0" smtClean="0"/>
              <a:t>Tiene derecho a pronta asistencia jurídica, a impugnar la legalidad de su detención ante un tribunal independiente e imparcial y a que se resuelva prontamente</a:t>
            </a:r>
          </a:p>
          <a:p>
            <a:r>
              <a:rPr lang="es-CR" dirty="0" smtClean="0"/>
              <a:t>Mismas garantías contempladas en el artículo 8 CADH</a:t>
            </a:r>
          </a:p>
          <a:p>
            <a:endParaRPr lang="es-CR" dirty="0" smtClean="0"/>
          </a:p>
          <a:p>
            <a:r>
              <a:rPr lang="es-CR" dirty="0" smtClean="0"/>
              <a:t>Excepto que el juicio debe ser privado, para evitar estigmatización</a:t>
            </a:r>
            <a:endParaRPr lang="es-CR" dirty="0"/>
          </a:p>
        </p:txBody>
      </p:sp>
    </p:spTree>
    <p:extLst>
      <p:ext uri="{BB962C8B-B14F-4D97-AF65-F5344CB8AC3E}">
        <p14:creationId xmlns:p14="http://schemas.microsoft.com/office/powerpoint/2010/main" val="3725133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effectLst>
                  <a:outerShdw blurRad="38100" dist="38100" dir="2700000" algn="tl">
                    <a:srgbClr val="000000">
                      <a:alpha val="43137"/>
                    </a:srgbClr>
                  </a:outerShdw>
                </a:effectLst>
              </a:rPr>
              <a:t>Garantías judiciales de niños, niñas y adolescentes art 40 CDN</a:t>
            </a:r>
            <a:endParaRPr lang="es-CR" b="1" dirty="0">
              <a:effectLst>
                <a:outerShdw blurRad="38100" dist="38100" dir="2700000" algn="tl">
                  <a:srgbClr val="000000">
                    <a:alpha val="43137"/>
                  </a:srgbClr>
                </a:outerShdw>
              </a:effectLst>
            </a:endParaRPr>
          </a:p>
        </p:txBody>
      </p:sp>
      <p:sp>
        <p:nvSpPr>
          <p:cNvPr id="3" name="Marcador de contenido 2"/>
          <p:cNvSpPr>
            <a:spLocks noGrp="1"/>
          </p:cNvSpPr>
          <p:nvPr>
            <p:ph sz="half" idx="1"/>
          </p:nvPr>
        </p:nvSpPr>
        <p:spPr/>
        <p:txBody>
          <a:bodyPr/>
          <a:lstStyle/>
          <a:p>
            <a:r>
              <a:rPr lang="es-CR" dirty="0" smtClean="0"/>
              <a:t>Debe respetarse el principio de legalidad criminal 40.1</a:t>
            </a:r>
          </a:p>
          <a:p>
            <a:r>
              <a:rPr lang="es-CR" dirty="0" smtClean="0"/>
              <a:t>Principio de inocencia 40.2</a:t>
            </a:r>
          </a:p>
          <a:p>
            <a:r>
              <a:rPr lang="es-CR" dirty="0" smtClean="0"/>
              <a:t>Derecho de intimación y derecho de defensa de forma inmediata</a:t>
            </a:r>
          </a:p>
          <a:p>
            <a:r>
              <a:rPr lang="es-CR" dirty="0" smtClean="0"/>
              <a:t>Proceso debe resolverse sin demora, ante un órgano judicial independiente e imparcial en una audiencia equitativa, conforme a la ley, en presencia de un defensor u otro tipo de asesor</a:t>
            </a:r>
            <a:endParaRPr lang="es-CR" dirty="0"/>
          </a:p>
        </p:txBody>
      </p:sp>
      <p:sp>
        <p:nvSpPr>
          <p:cNvPr id="4" name="Marcador de contenido 3"/>
          <p:cNvSpPr>
            <a:spLocks noGrp="1"/>
          </p:cNvSpPr>
          <p:nvPr>
            <p:ph sz="half" idx="2"/>
          </p:nvPr>
        </p:nvSpPr>
        <p:spPr/>
        <p:txBody>
          <a:bodyPr/>
          <a:lstStyle/>
          <a:p>
            <a:r>
              <a:rPr lang="es-CR" dirty="0" smtClean="0"/>
              <a:t>No está obligado a declarar en su contra</a:t>
            </a:r>
          </a:p>
          <a:p>
            <a:r>
              <a:rPr lang="es-CR" dirty="0" smtClean="0"/>
              <a:t>Puede interrogar a testigos y participar en interrogatorio de testigos de descargo en igualdad</a:t>
            </a:r>
          </a:p>
          <a:p>
            <a:r>
              <a:rPr lang="es-CR" dirty="0" smtClean="0"/>
              <a:t>En caso de condena tiene derecho a impugnar la decisión</a:t>
            </a:r>
          </a:p>
          <a:p>
            <a:r>
              <a:rPr lang="es-CR" dirty="0" smtClean="0"/>
              <a:t>Asistencia gratuita de un intérprete</a:t>
            </a:r>
          </a:p>
          <a:p>
            <a:r>
              <a:rPr lang="es-CR" dirty="0" smtClean="0"/>
              <a:t>Al respeto de su vida privada en toda fase del procedimiento</a:t>
            </a:r>
            <a:endParaRPr lang="es-CR" dirty="0"/>
          </a:p>
        </p:txBody>
      </p:sp>
    </p:spTree>
    <p:extLst>
      <p:ext uri="{BB962C8B-B14F-4D97-AF65-F5344CB8AC3E}">
        <p14:creationId xmlns:p14="http://schemas.microsoft.com/office/powerpoint/2010/main" val="2377760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pPr algn="ctr"/>
            <a:r>
              <a:rPr lang="es-CR" b="1" dirty="0" smtClean="0">
                <a:effectLst>
                  <a:outerShdw blurRad="38100" dist="38100" dir="2700000" algn="tl">
                    <a:srgbClr val="000000">
                      <a:alpha val="43137"/>
                    </a:srgbClr>
                  </a:outerShdw>
                </a:effectLst>
              </a:rPr>
              <a:t>Derechos humanos relacionados al juzgamiento penal CADH</a:t>
            </a:r>
            <a:endParaRPr lang="es-CR" b="1" dirty="0">
              <a:effectLst>
                <a:outerShdw blurRad="38100" dist="38100" dir="2700000" algn="tl">
                  <a:srgbClr val="000000">
                    <a:alpha val="43137"/>
                  </a:srgbClr>
                </a:outerShdw>
              </a:effectLst>
            </a:endParaRPr>
          </a:p>
        </p:txBody>
      </p:sp>
      <p:sp>
        <p:nvSpPr>
          <p:cNvPr id="6" name="Marcador de texto 5"/>
          <p:cNvSpPr>
            <a:spLocks noGrp="1"/>
          </p:cNvSpPr>
          <p:nvPr>
            <p:ph type="body" idx="1"/>
          </p:nvPr>
        </p:nvSpPr>
        <p:spPr/>
        <p:txBody>
          <a:bodyPr/>
          <a:lstStyle/>
          <a:p>
            <a:pPr algn="r"/>
            <a:r>
              <a:rPr lang="es-CR" b="1" dirty="0" smtClean="0">
                <a:effectLst>
                  <a:outerShdw blurRad="38100" dist="38100" dir="2700000" algn="tl">
                    <a:srgbClr val="000000">
                      <a:alpha val="43137"/>
                    </a:srgbClr>
                  </a:outerShdw>
                </a:effectLst>
              </a:rPr>
              <a:t>Garantías judiciales artículo 8 CADH</a:t>
            </a:r>
            <a:endParaRPr lang="es-C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5210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215074957"/>
              </p:ext>
            </p:extLst>
          </p:nvPr>
        </p:nvGraphicFramePr>
        <p:xfrm>
          <a:off x="2032000" y="1379349"/>
          <a:ext cx="8128000" cy="4758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2140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303542308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4459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r"/>
            <a:r>
              <a:rPr lang="es-CR" b="1" dirty="0">
                <a:solidFill>
                  <a:prstClr val="black">
                    <a:lumMod val="85000"/>
                    <a:lumOff val="15000"/>
                  </a:prstClr>
                </a:solidFill>
                <a:effectLst>
                  <a:outerShdw blurRad="38100" dist="38100" dir="2700000" algn="tl">
                    <a:srgbClr val="000000">
                      <a:alpha val="43137"/>
                    </a:srgbClr>
                  </a:outerShdw>
                </a:effectLst>
              </a:rPr>
              <a:t>Derechos humanos relacionados al juzgamiento penal </a:t>
            </a:r>
            <a:r>
              <a:rPr lang="es-CR" b="1" dirty="0" smtClean="0">
                <a:solidFill>
                  <a:prstClr val="black">
                    <a:lumMod val="85000"/>
                    <a:lumOff val="15000"/>
                  </a:prstClr>
                </a:solidFill>
                <a:effectLst>
                  <a:outerShdw blurRad="38100" dist="38100" dir="2700000" algn="tl">
                    <a:srgbClr val="000000">
                      <a:alpha val="43137"/>
                    </a:srgbClr>
                  </a:outerShdw>
                </a:effectLst>
              </a:rPr>
              <a:t>PIDCP</a:t>
            </a:r>
            <a:endParaRPr lang="es-CR" dirty="0"/>
          </a:p>
        </p:txBody>
      </p:sp>
      <p:sp>
        <p:nvSpPr>
          <p:cNvPr id="3" name="Marcador de texto 2"/>
          <p:cNvSpPr>
            <a:spLocks noGrp="1"/>
          </p:cNvSpPr>
          <p:nvPr>
            <p:ph type="body" idx="1"/>
          </p:nvPr>
        </p:nvSpPr>
        <p:spPr/>
        <p:txBody>
          <a:bodyPr/>
          <a:lstStyle/>
          <a:p>
            <a:pPr algn="r"/>
            <a:r>
              <a:rPr lang="es-CR" b="1" dirty="0" smtClean="0">
                <a:effectLst>
                  <a:outerShdw blurRad="38100" dist="38100" dir="2700000" algn="tl">
                    <a:srgbClr val="000000">
                      <a:alpha val="43137"/>
                    </a:srgbClr>
                  </a:outerShdw>
                </a:effectLst>
              </a:rPr>
              <a:t>Artículo 14 Pacto Internacional de Derechos Humanos</a:t>
            </a:r>
            <a:endParaRPr lang="es-C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94774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85837585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303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92168016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9799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es-CR" sz="2800" b="1" dirty="0" smtClean="0">
                <a:effectLst>
                  <a:outerShdw blurRad="38100" dist="38100" dir="2700000" algn="tl">
                    <a:srgbClr val="000000">
                      <a:alpha val="43137"/>
                    </a:srgbClr>
                  </a:outerShdw>
                </a:effectLst>
              </a:rPr>
              <a:t>Artículo 10 y 14 PIDCP</a:t>
            </a:r>
            <a:endParaRPr lang="es-CR" sz="2800" b="1" dirty="0">
              <a:effectLst>
                <a:outerShdw blurRad="38100" dist="38100" dir="2700000" algn="tl">
                  <a:srgbClr val="000000">
                    <a:alpha val="43137"/>
                  </a:srgbClr>
                </a:outerShdw>
              </a:effectLst>
            </a:endParaRPr>
          </a:p>
        </p:txBody>
      </p:sp>
      <p:sp>
        <p:nvSpPr>
          <p:cNvPr id="4" name="Marcador de contenido 3"/>
          <p:cNvSpPr>
            <a:spLocks noGrp="1"/>
          </p:cNvSpPr>
          <p:nvPr>
            <p:ph idx="1"/>
          </p:nvPr>
        </p:nvSpPr>
        <p:spPr/>
        <p:txBody>
          <a:bodyPr/>
          <a:lstStyle/>
          <a:p>
            <a:r>
              <a:rPr lang="es-CR" dirty="0" smtClean="0"/>
              <a:t>Los menores procesados estarán separados de los adultos y deberán ser llevados ante los tribunales de justicia con la mayor celeridad para su enjuiciamiento</a:t>
            </a:r>
          </a:p>
          <a:p>
            <a:r>
              <a:rPr lang="es-CR" dirty="0" smtClean="0"/>
              <a:t>Finalidad del encarcelamiento es la rehabilitación y readaptación. Personas menores de edad condenadas deben estar separados de los adultos y “sometidos a un tratamiento adecuado a su edad y condición”</a:t>
            </a:r>
          </a:p>
          <a:p>
            <a:pPr lvl="0">
              <a:buClr>
                <a:srgbClr val="A53010"/>
              </a:buClr>
            </a:pPr>
            <a:r>
              <a:rPr lang="es-CR" dirty="0">
                <a:solidFill>
                  <a:prstClr val="black">
                    <a:lumMod val="75000"/>
                    <a:lumOff val="25000"/>
                  </a:prstClr>
                </a:solidFill>
              </a:rPr>
              <a:t>Publicidad del debate se excluye en caso de personas menores </a:t>
            </a:r>
            <a:r>
              <a:rPr lang="es-CR" dirty="0" smtClean="0">
                <a:solidFill>
                  <a:prstClr val="black">
                    <a:lumMod val="75000"/>
                    <a:lumOff val="25000"/>
                  </a:prstClr>
                </a:solidFill>
              </a:rPr>
              <a:t>en atención a su interés(14)</a:t>
            </a:r>
            <a:endParaRPr lang="es-CR" dirty="0">
              <a:solidFill>
                <a:prstClr val="black">
                  <a:lumMod val="75000"/>
                  <a:lumOff val="25000"/>
                </a:prstClr>
              </a:solidFill>
            </a:endParaRPr>
          </a:p>
        </p:txBody>
      </p:sp>
      <p:sp>
        <p:nvSpPr>
          <p:cNvPr id="5" name="Marcador de texto 4"/>
          <p:cNvSpPr>
            <a:spLocks noGrp="1"/>
          </p:cNvSpPr>
          <p:nvPr>
            <p:ph type="body" sz="half" idx="2"/>
          </p:nvPr>
        </p:nvSpPr>
        <p:spPr/>
        <p:txBody>
          <a:bodyPr/>
          <a:lstStyle/>
          <a:p>
            <a:endParaRPr lang="es-CR" dirty="0" smtClean="0"/>
          </a:p>
          <a:p>
            <a:endParaRPr lang="es-CR" dirty="0"/>
          </a:p>
          <a:p>
            <a:endParaRPr lang="es-CR" dirty="0" smtClean="0"/>
          </a:p>
          <a:p>
            <a:endParaRPr lang="es-CR" dirty="0"/>
          </a:p>
          <a:p>
            <a:r>
              <a:rPr lang="es-CR" sz="2400" b="1" dirty="0" smtClean="0"/>
              <a:t>Previsiones expresas para personas menores de edad</a:t>
            </a:r>
            <a:endParaRPr lang="es-CR" sz="2400" b="1" dirty="0"/>
          </a:p>
        </p:txBody>
      </p:sp>
    </p:spTree>
    <p:extLst>
      <p:ext uri="{BB962C8B-B14F-4D97-AF65-F5344CB8AC3E}">
        <p14:creationId xmlns:p14="http://schemas.microsoft.com/office/powerpoint/2010/main" val="267122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Carácter especializado de la justicia para niños, niñas y adolescentes</a:t>
            </a:r>
            <a:endParaRPr lang="es-CR" dirty="0"/>
          </a:p>
        </p:txBody>
      </p:sp>
      <p:sp>
        <p:nvSpPr>
          <p:cNvPr id="3" name="Marcador de contenido 2"/>
          <p:cNvSpPr>
            <a:spLocks noGrp="1"/>
          </p:cNvSpPr>
          <p:nvPr>
            <p:ph idx="1"/>
          </p:nvPr>
        </p:nvSpPr>
        <p:spPr/>
        <p:txBody>
          <a:bodyPr>
            <a:normAutofit lnSpcReduction="10000"/>
          </a:bodyPr>
          <a:lstStyle/>
          <a:p>
            <a:r>
              <a:rPr lang="es-CR" b="1" dirty="0" smtClean="0"/>
              <a:t>Artículo 19 Convención Americana de Derechos Humanos</a:t>
            </a:r>
            <a:r>
              <a:rPr lang="es-CR" dirty="0" smtClean="0"/>
              <a:t>:</a:t>
            </a:r>
          </a:p>
          <a:p>
            <a:r>
              <a:rPr lang="es-CR" b="1" dirty="0" smtClean="0"/>
              <a:t>Derechos del Niño</a:t>
            </a:r>
            <a:r>
              <a:rPr lang="es-CR" dirty="0" smtClean="0"/>
              <a:t>: Todo niño tiene derecho a las </a:t>
            </a:r>
            <a:r>
              <a:rPr lang="es-CR" b="1" u="sng" dirty="0" smtClean="0"/>
              <a:t>medidas de protección</a:t>
            </a:r>
            <a:r>
              <a:rPr lang="es-CR" dirty="0" smtClean="0"/>
              <a:t> que su condición de menor requieren por parte de su familia, la sociedad y el Estado.  </a:t>
            </a:r>
          </a:p>
          <a:p>
            <a:r>
              <a:rPr lang="es-CR" b="1" dirty="0" smtClean="0"/>
              <a:t>Artículos 1,2 y 3 Convención sobre los Derechos del Niño</a:t>
            </a:r>
          </a:p>
          <a:p>
            <a:r>
              <a:rPr lang="es-CR" b="1" dirty="0" smtClean="0"/>
              <a:t>Niño:</a:t>
            </a:r>
            <a:r>
              <a:rPr lang="es-CR" dirty="0" smtClean="0"/>
              <a:t> Toda persona menor de 18 años</a:t>
            </a:r>
          </a:p>
          <a:p>
            <a:r>
              <a:rPr lang="es-CR" b="1" dirty="0" smtClean="0"/>
              <a:t>Derechos: </a:t>
            </a:r>
            <a:r>
              <a:rPr lang="es-CR" dirty="0" smtClean="0"/>
              <a:t>Los Estados partes respetarán los derechos que la Convención establece, velarán por su aplicación sin discriminación por ninguna condición.</a:t>
            </a:r>
          </a:p>
          <a:p>
            <a:r>
              <a:rPr lang="es-CR" dirty="0" smtClean="0"/>
              <a:t>Velarán porque no sea sometido a ninguna forma de discriminación o castigo por su condición, actividades, opiniones o creencias suyas o de sus padres</a:t>
            </a:r>
          </a:p>
          <a:p>
            <a:endParaRPr lang="es-CR" b="1" dirty="0"/>
          </a:p>
        </p:txBody>
      </p:sp>
    </p:spTree>
    <p:extLst>
      <p:ext uri="{BB962C8B-B14F-4D97-AF65-F5344CB8AC3E}">
        <p14:creationId xmlns:p14="http://schemas.microsoft.com/office/powerpoint/2010/main" val="258626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1583638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2723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Reglas de interpretación</a:t>
            </a:r>
            <a:br>
              <a:rPr lang="es-CR" dirty="0" smtClean="0"/>
            </a:br>
            <a:r>
              <a:rPr lang="es-CR" dirty="0" smtClean="0"/>
              <a:t>artículo 8 </a:t>
            </a:r>
            <a:r>
              <a:rPr lang="es-CR" dirty="0" err="1" smtClean="0"/>
              <a:t>Ljpj</a:t>
            </a:r>
            <a:r>
              <a:rPr lang="es-CR" dirty="0" smtClean="0"/>
              <a:t> CR</a:t>
            </a:r>
            <a:endParaRPr lang="es-CR" dirty="0"/>
          </a:p>
        </p:txBody>
      </p:sp>
      <p:sp>
        <p:nvSpPr>
          <p:cNvPr id="4" name="Marcador de contenido 3"/>
          <p:cNvSpPr>
            <a:spLocks noGrp="1"/>
          </p:cNvSpPr>
          <p:nvPr>
            <p:ph idx="1"/>
          </p:nvPr>
        </p:nvSpPr>
        <p:spPr/>
        <p:txBody>
          <a:bodyPr/>
          <a:lstStyle/>
          <a:p>
            <a:endParaRPr lang="es-CR" dirty="0" smtClean="0"/>
          </a:p>
          <a:p>
            <a:endParaRPr lang="es-CR" dirty="0"/>
          </a:p>
          <a:p>
            <a:r>
              <a:rPr lang="es-CR" sz="2400" dirty="0" smtClean="0"/>
              <a:t>Ley debe interpretarse en armonía con los principios rectores, los principios generales del derecho penal, procesal penal, la doctrina y normativa internacional en materia de menores. Todo ello en forma que garantice mejor los derechos establecidos en la Constitución Política, los tratados, convenios y demás instrumentos internacionales suscritos por y ratificados por Costa Rica</a:t>
            </a:r>
          </a:p>
        </p:txBody>
      </p:sp>
    </p:spTree>
    <p:extLst>
      <p:ext uri="{BB962C8B-B14F-4D97-AF65-F5344CB8AC3E}">
        <p14:creationId xmlns:p14="http://schemas.microsoft.com/office/powerpoint/2010/main" val="1205289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Primer principio básico de interpretación </a:t>
            </a:r>
            <a:endParaRPr lang="es-CR" dirty="0"/>
          </a:p>
        </p:txBody>
      </p:sp>
      <p:sp>
        <p:nvSpPr>
          <p:cNvPr id="3" name="Marcador de contenido 2"/>
          <p:cNvSpPr>
            <a:spLocks noGrp="1"/>
          </p:cNvSpPr>
          <p:nvPr>
            <p:ph idx="1"/>
          </p:nvPr>
        </p:nvSpPr>
        <p:spPr/>
        <p:txBody>
          <a:bodyPr/>
          <a:lstStyle/>
          <a:p>
            <a:pPr lvl="0">
              <a:buClr>
                <a:srgbClr val="A53010"/>
              </a:buClr>
            </a:pPr>
            <a:endParaRPr lang="es-CR" dirty="0" smtClean="0">
              <a:solidFill>
                <a:prstClr val="black">
                  <a:lumMod val="75000"/>
                  <a:lumOff val="25000"/>
                </a:prstClr>
              </a:solidFill>
            </a:endParaRPr>
          </a:p>
          <a:p>
            <a:pPr lvl="0">
              <a:buClr>
                <a:srgbClr val="A53010"/>
              </a:buClr>
            </a:pPr>
            <a:endParaRPr lang="es-CR" dirty="0">
              <a:solidFill>
                <a:prstClr val="black">
                  <a:lumMod val="75000"/>
                  <a:lumOff val="25000"/>
                </a:prstClr>
              </a:solidFill>
            </a:endParaRPr>
          </a:p>
          <a:p>
            <a:pPr lvl="0">
              <a:buClr>
                <a:srgbClr val="A53010"/>
              </a:buClr>
            </a:pPr>
            <a:r>
              <a:rPr lang="es-CR" sz="2400" dirty="0" smtClean="0">
                <a:solidFill>
                  <a:prstClr val="black">
                    <a:lumMod val="75000"/>
                    <a:lumOff val="25000"/>
                  </a:prstClr>
                </a:solidFill>
              </a:rPr>
              <a:t>La </a:t>
            </a:r>
            <a:r>
              <a:rPr lang="es-CR" sz="2400" dirty="0">
                <a:solidFill>
                  <a:prstClr val="black">
                    <a:lumMod val="75000"/>
                    <a:lumOff val="25000"/>
                  </a:prstClr>
                </a:solidFill>
              </a:rPr>
              <a:t>primera regla de </a:t>
            </a:r>
            <a:r>
              <a:rPr lang="es-CR" sz="2400" dirty="0" smtClean="0">
                <a:solidFill>
                  <a:prstClr val="black">
                    <a:lumMod val="75000"/>
                    <a:lumOff val="25000"/>
                  </a:prstClr>
                </a:solidFill>
              </a:rPr>
              <a:t>interpretación es que deben respetarse </a:t>
            </a:r>
            <a:r>
              <a:rPr lang="es-CR" sz="2400" dirty="0">
                <a:solidFill>
                  <a:prstClr val="black">
                    <a:lumMod val="75000"/>
                    <a:lumOff val="25000"/>
                  </a:prstClr>
                </a:solidFill>
              </a:rPr>
              <a:t>los principios de protección integral e interés superior, las normas de la CADH, CDN, Constitución Política y luego, recurrir a la supletoriedad cuando no sea incompatible con la doctrina internacional de protección de la persona menor de edad</a:t>
            </a:r>
            <a:r>
              <a:rPr lang="es-CR" sz="2400" dirty="0" smtClean="0">
                <a:solidFill>
                  <a:prstClr val="black">
                    <a:lumMod val="75000"/>
                    <a:lumOff val="25000"/>
                  </a:prstClr>
                </a:solidFill>
              </a:rPr>
              <a:t>. </a:t>
            </a:r>
            <a:endParaRPr lang="es-CR" sz="2400" dirty="0">
              <a:solidFill>
                <a:prstClr val="black">
                  <a:lumMod val="75000"/>
                  <a:lumOff val="25000"/>
                </a:prstClr>
              </a:solidFill>
            </a:endParaRPr>
          </a:p>
          <a:p>
            <a:endParaRPr lang="es-CR" sz="2400" dirty="0"/>
          </a:p>
        </p:txBody>
      </p:sp>
    </p:spTree>
    <p:extLst>
      <p:ext uri="{BB962C8B-B14F-4D97-AF65-F5344CB8AC3E}">
        <p14:creationId xmlns:p14="http://schemas.microsoft.com/office/powerpoint/2010/main" val="802286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Regulación de la aplicación supletoria artículo 9 </a:t>
            </a:r>
            <a:r>
              <a:rPr lang="es-CR" dirty="0" err="1" smtClean="0"/>
              <a:t>Ljpj</a:t>
            </a:r>
            <a:r>
              <a:rPr lang="es-CR" dirty="0" smtClean="0"/>
              <a:t> CR</a:t>
            </a:r>
            <a:endParaRPr lang="es-CR" dirty="0"/>
          </a:p>
        </p:txBody>
      </p:sp>
      <p:sp>
        <p:nvSpPr>
          <p:cNvPr id="3" name="Marcador de contenido 2"/>
          <p:cNvSpPr>
            <a:spLocks noGrp="1"/>
          </p:cNvSpPr>
          <p:nvPr>
            <p:ph idx="1"/>
          </p:nvPr>
        </p:nvSpPr>
        <p:spPr/>
        <p:txBody>
          <a:bodyPr/>
          <a:lstStyle/>
          <a:p>
            <a:pPr marL="0" indent="0">
              <a:buNone/>
            </a:pPr>
            <a:endParaRPr lang="es-CR" dirty="0"/>
          </a:p>
          <a:p>
            <a:r>
              <a:rPr lang="es-CR" sz="2000" dirty="0" smtClean="0"/>
              <a:t>En todo </a:t>
            </a:r>
            <a:r>
              <a:rPr lang="es-CR" sz="2000" b="1" dirty="0" smtClean="0">
                <a:effectLst>
                  <a:outerShdw blurRad="38100" dist="38100" dir="2700000" algn="tl">
                    <a:srgbClr val="000000">
                      <a:alpha val="43137"/>
                    </a:srgbClr>
                  </a:outerShdw>
                </a:effectLst>
              </a:rPr>
              <a:t>lo que no se encuentre regulado de manera expresa</a:t>
            </a:r>
            <a:r>
              <a:rPr lang="es-CR" sz="2000" dirty="0" smtClean="0"/>
              <a:t> en la presente ley, deberán aplicarse supletoriamente la legislación penal y el Código Procesal Penal. Sin embargo, al conocer el caso concreto, el Juez Penal Juvenil siempre deberá aplicar las disposiciones y los principios del Código Penal, en tanto no contradigan alguna norma expresa de la ley</a:t>
            </a:r>
          </a:p>
          <a:p>
            <a:r>
              <a:rPr lang="es-CR" sz="2000" b="1" dirty="0" smtClean="0">
                <a:effectLst>
                  <a:outerShdw blurRad="38100" dist="38100" dir="2700000" algn="tl">
                    <a:srgbClr val="000000">
                      <a:alpha val="43137"/>
                    </a:srgbClr>
                  </a:outerShdw>
                </a:effectLst>
              </a:rPr>
              <a:t>Artículo 19</a:t>
            </a:r>
            <a:r>
              <a:rPr lang="es-CR" sz="2000" dirty="0" smtClean="0"/>
              <a:t>: Cuando a un menor puedan aplicársele dos leyes o normas diferentes, siempre se optará por la que resulte más favorable para sus derechos fundamentales</a:t>
            </a:r>
            <a:endParaRPr lang="es-CR" sz="2000" dirty="0"/>
          </a:p>
        </p:txBody>
      </p:sp>
    </p:spTree>
    <p:extLst>
      <p:ext uri="{BB962C8B-B14F-4D97-AF65-F5344CB8AC3E}">
        <p14:creationId xmlns:p14="http://schemas.microsoft.com/office/powerpoint/2010/main" val="4254784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Garantías básicas y garantías especiales 10 </a:t>
            </a:r>
            <a:r>
              <a:rPr lang="es-CR" dirty="0" err="1" smtClean="0"/>
              <a:t>Ljpj</a:t>
            </a:r>
            <a:r>
              <a:rPr lang="es-CR" dirty="0" smtClean="0"/>
              <a:t> CR</a:t>
            </a:r>
            <a:endParaRPr lang="es-CR" dirty="0"/>
          </a:p>
        </p:txBody>
      </p:sp>
      <p:sp>
        <p:nvSpPr>
          <p:cNvPr id="3" name="Marcador de contenido 2"/>
          <p:cNvSpPr>
            <a:spLocks noGrp="1"/>
          </p:cNvSpPr>
          <p:nvPr>
            <p:ph idx="1"/>
          </p:nvPr>
        </p:nvSpPr>
        <p:spPr/>
        <p:txBody>
          <a:bodyPr/>
          <a:lstStyle/>
          <a:p>
            <a:endParaRPr lang="es-CR" dirty="0" smtClean="0"/>
          </a:p>
          <a:p>
            <a:r>
              <a:rPr lang="es-CR" sz="2000" dirty="0" smtClean="0"/>
              <a:t>Artículo 10:  Desde el inicio del proceso y en todas sus fases, a la persona menor de edad acusada se le deben respetar las garantías procesales básicas para el juzgamiento de la persona adulta (remisión expresa </a:t>
            </a:r>
            <a:r>
              <a:rPr lang="es-CR" sz="2000" dirty="0" err="1" smtClean="0"/>
              <a:t>Cpp</a:t>
            </a:r>
            <a:r>
              <a:rPr lang="es-CR" sz="2000" dirty="0" smtClean="0"/>
              <a:t>)  más las propias de su condición.</a:t>
            </a:r>
          </a:p>
          <a:p>
            <a:r>
              <a:rPr lang="es-CR" sz="2000" dirty="0" smtClean="0"/>
              <a:t>Son garantías fundamentales las que establece la Constitución Política, los instrumentos internacionales de derechos humanos ratificados y en las leyes especiales de la materia objeto de esta ley.</a:t>
            </a:r>
            <a:endParaRPr lang="es-CR" sz="2000" dirty="0"/>
          </a:p>
        </p:txBody>
      </p:sp>
    </p:spTree>
    <p:extLst>
      <p:ext uri="{BB962C8B-B14F-4D97-AF65-F5344CB8AC3E}">
        <p14:creationId xmlns:p14="http://schemas.microsoft.com/office/powerpoint/2010/main" val="1824605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R" dirty="0" smtClean="0"/>
              <a:t>Remisiones expresas en la </a:t>
            </a:r>
            <a:r>
              <a:rPr lang="es-CR" dirty="0" err="1" smtClean="0"/>
              <a:t>Ljpj</a:t>
            </a:r>
            <a:r>
              <a:rPr lang="es-CR" dirty="0" smtClean="0"/>
              <a:t> a la legislación ordinaria</a:t>
            </a:r>
            <a:br>
              <a:rPr lang="es-CR" dirty="0" smtClean="0"/>
            </a:br>
            <a:endParaRPr lang="es-CR" dirty="0"/>
          </a:p>
        </p:txBody>
      </p:sp>
      <p:sp>
        <p:nvSpPr>
          <p:cNvPr id="3" name="Marcador de contenido 2"/>
          <p:cNvSpPr>
            <a:spLocks noGrp="1"/>
          </p:cNvSpPr>
          <p:nvPr>
            <p:ph idx="1"/>
          </p:nvPr>
        </p:nvSpPr>
        <p:spPr/>
        <p:txBody>
          <a:bodyPr>
            <a:normAutofit/>
          </a:bodyPr>
          <a:lstStyle/>
          <a:p>
            <a:endParaRPr lang="es-CR" dirty="0" smtClean="0"/>
          </a:p>
          <a:p>
            <a:r>
              <a:rPr lang="es-CR" dirty="0" smtClean="0"/>
              <a:t>36: conciliación, </a:t>
            </a:r>
          </a:p>
          <a:p>
            <a:r>
              <a:rPr lang="es-CR" dirty="0" smtClean="0"/>
              <a:t>45 normativa penal sustantiva, Código Penal y leyes especiales</a:t>
            </a:r>
          </a:p>
          <a:p>
            <a:r>
              <a:rPr lang="es-CR" dirty="0" smtClean="0"/>
              <a:t>48 validez de actuaciones en caso de incompetencia y en procesos penales en los que haya adultos y menores, salvo que contradigan los principios o la normativa especial </a:t>
            </a:r>
            <a:r>
              <a:rPr lang="es-CR" b="1" dirty="0" smtClean="0">
                <a:effectLst>
                  <a:outerShdw blurRad="38100" dist="38100" dir="2700000" algn="tl">
                    <a:srgbClr val="000000">
                      <a:alpha val="43137"/>
                    </a:srgbClr>
                  </a:outerShdw>
                </a:effectLst>
              </a:rPr>
              <a:t>(anticipos de prueba)</a:t>
            </a:r>
          </a:p>
          <a:p>
            <a:r>
              <a:rPr lang="es-CR" dirty="0" smtClean="0"/>
              <a:t>51 actos y actas (notificaciones por omisión) y medios probatorios (54) salvo que contradigan algún principio especial </a:t>
            </a:r>
            <a:r>
              <a:rPr lang="es-CR" b="1" dirty="0" smtClean="0">
                <a:effectLst>
                  <a:outerShdw blurRad="38100" dist="38100" dir="2700000" algn="tl">
                    <a:srgbClr val="000000">
                      <a:alpha val="43137"/>
                    </a:srgbClr>
                  </a:outerShdw>
                </a:effectLst>
              </a:rPr>
              <a:t>(Facebook)</a:t>
            </a:r>
          </a:p>
          <a:p>
            <a:r>
              <a:rPr lang="es-CR" dirty="0" smtClean="0"/>
              <a:t>64 requisitos de la conciliación </a:t>
            </a:r>
            <a:r>
              <a:rPr lang="es-CR" b="1" dirty="0" smtClean="0">
                <a:effectLst>
                  <a:outerShdw blurRad="38100" dist="38100" dir="2700000" algn="tl">
                    <a:srgbClr val="000000">
                      <a:alpha val="43137"/>
                    </a:srgbClr>
                  </a:outerShdw>
                </a:effectLst>
              </a:rPr>
              <a:t>(conflicto por ejecución condicional  y casos de tentativa)</a:t>
            </a:r>
          </a:p>
          <a:p>
            <a:pPr marL="0" indent="0">
              <a:buNone/>
            </a:pPr>
            <a:endParaRPr lang="es-CR" dirty="0" smtClean="0"/>
          </a:p>
          <a:p>
            <a:endParaRPr lang="es-CR" dirty="0"/>
          </a:p>
        </p:txBody>
      </p:sp>
    </p:spTree>
    <p:extLst>
      <p:ext uri="{BB962C8B-B14F-4D97-AF65-F5344CB8AC3E}">
        <p14:creationId xmlns:p14="http://schemas.microsoft.com/office/powerpoint/2010/main" val="2220273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sz="3200" dirty="0">
                <a:solidFill>
                  <a:prstClr val="black">
                    <a:lumMod val="85000"/>
                    <a:lumOff val="15000"/>
                  </a:prstClr>
                </a:solidFill>
              </a:rPr>
              <a:t>Remisiones expresas en la </a:t>
            </a:r>
            <a:r>
              <a:rPr lang="es-CR" sz="3200" dirty="0" err="1">
                <a:solidFill>
                  <a:prstClr val="black">
                    <a:lumMod val="85000"/>
                    <a:lumOff val="15000"/>
                  </a:prstClr>
                </a:solidFill>
              </a:rPr>
              <a:t>Ljpj</a:t>
            </a:r>
            <a:r>
              <a:rPr lang="es-CR" sz="3200" dirty="0">
                <a:solidFill>
                  <a:prstClr val="black">
                    <a:lumMod val="85000"/>
                    <a:lumOff val="15000"/>
                  </a:prstClr>
                </a:solidFill>
              </a:rPr>
              <a:t> a la legislación ordinaria</a:t>
            </a:r>
            <a:endParaRPr lang="es-CR" dirty="0"/>
          </a:p>
        </p:txBody>
      </p:sp>
      <p:sp>
        <p:nvSpPr>
          <p:cNvPr id="3" name="Marcador de contenido 2"/>
          <p:cNvSpPr>
            <a:spLocks noGrp="1"/>
          </p:cNvSpPr>
          <p:nvPr>
            <p:ph idx="1"/>
          </p:nvPr>
        </p:nvSpPr>
        <p:spPr/>
        <p:txBody>
          <a:bodyPr/>
          <a:lstStyle/>
          <a:p>
            <a:endParaRPr lang="es-CR" dirty="0" smtClean="0"/>
          </a:p>
          <a:p>
            <a:endParaRPr lang="es-CR" dirty="0"/>
          </a:p>
          <a:p>
            <a:pPr lvl="0">
              <a:buClr>
                <a:srgbClr val="A53010"/>
              </a:buClr>
            </a:pPr>
            <a:r>
              <a:rPr lang="es-CR" dirty="0">
                <a:solidFill>
                  <a:prstClr val="black">
                    <a:lumMod val="75000"/>
                    <a:lumOff val="25000"/>
                  </a:prstClr>
                </a:solidFill>
              </a:rPr>
              <a:t>83 intimación del mayor de quince debe reunir los requisitos de la del </a:t>
            </a:r>
            <a:r>
              <a:rPr lang="es-CR" dirty="0" smtClean="0">
                <a:solidFill>
                  <a:prstClr val="black">
                    <a:lumMod val="75000"/>
                    <a:lumOff val="25000"/>
                  </a:prstClr>
                </a:solidFill>
              </a:rPr>
              <a:t>adulto</a:t>
            </a:r>
            <a:endParaRPr lang="es-CR" dirty="0" smtClean="0"/>
          </a:p>
          <a:p>
            <a:r>
              <a:rPr lang="es-CR" dirty="0" smtClean="0"/>
              <a:t>103 recepción de pruebas en juicio, orden </a:t>
            </a:r>
          </a:p>
          <a:p>
            <a:r>
              <a:rPr lang="es-CR" dirty="0" smtClean="0"/>
              <a:t>116 regulaciones del recurso de casación (de apelación por omisión)</a:t>
            </a:r>
          </a:p>
          <a:p>
            <a:r>
              <a:rPr lang="es-CR" dirty="0" smtClean="0"/>
              <a:t>118 trámite del recurso de casación</a:t>
            </a:r>
          </a:p>
          <a:p>
            <a:r>
              <a:rPr lang="es-CR" dirty="0" smtClean="0"/>
              <a:t>119 procedimiento de revisión, causales y trámite.</a:t>
            </a:r>
            <a:endParaRPr lang="es-CR" dirty="0"/>
          </a:p>
        </p:txBody>
      </p:sp>
    </p:spTree>
    <p:extLst>
      <p:ext uri="{BB962C8B-B14F-4D97-AF65-F5344CB8AC3E}">
        <p14:creationId xmlns:p14="http://schemas.microsoft.com/office/powerpoint/2010/main" val="3789146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Normas específicas y especializadas</a:t>
            </a:r>
            <a:endParaRPr lang="es-CR" dirty="0"/>
          </a:p>
        </p:txBody>
      </p:sp>
      <p:sp>
        <p:nvSpPr>
          <p:cNvPr id="3" name="Marcador de contenido 2"/>
          <p:cNvSpPr>
            <a:spLocks noGrp="1"/>
          </p:cNvSpPr>
          <p:nvPr>
            <p:ph idx="1"/>
          </p:nvPr>
        </p:nvSpPr>
        <p:spPr/>
        <p:txBody>
          <a:bodyPr/>
          <a:lstStyle/>
          <a:p>
            <a:pPr marL="0" indent="0">
              <a:buNone/>
            </a:pPr>
            <a:r>
              <a:rPr lang="es-CR" dirty="0" smtClean="0"/>
              <a:t>20: identidad del menor no puede ser divulgada, ni su imagen, confidencialidad</a:t>
            </a:r>
          </a:p>
          <a:p>
            <a:pPr marL="0" indent="0">
              <a:buNone/>
            </a:pPr>
            <a:r>
              <a:rPr lang="es-CR" dirty="0" smtClean="0"/>
              <a:t>25: racionalidad y proporcionalidad de las penas (criterios </a:t>
            </a:r>
            <a:r>
              <a:rPr lang="es-CR" dirty="0" err="1" smtClean="0"/>
              <a:t>adultocéntricos</a:t>
            </a:r>
            <a:r>
              <a:rPr lang="es-CR" dirty="0" smtClean="0"/>
              <a:t>)</a:t>
            </a:r>
          </a:p>
          <a:p>
            <a:pPr marL="0" indent="0">
              <a:buNone/>
            </a:pPr>
            <a:r>
              <a:rPr lang="es-CR" dirty="0" smtClean="0"/>
              <a:t>26: principio de determinación de las sanciones</a:t>
            </a:r>
          </a:p>
          <a:p>
            <a:pPr marL="0" indent="0">
              <a:buNone/>
            </a:pPr>
            <a:r>
              <a:rPr lang="es-CR" dirty="0" smtClean="0"/>
              <a:t>27: internamiento en centros especiales, separado de los adultos</a:t>
            </a:r>
          </a:p>
          <a:p>
            <a:pPr marL="0" indent="0">
              <a:buNone/>
            </a:pPr>
            <a:r>
              <a:rPr lang="es-CR" dirty="0" smtClean="0"/>
              <a:t>31: derecho a ser oído (incumplimiento </a:t>
            </a:r>
            <a:r>
              <a:rPr lang="es-CR" dirty="0" err="1" smtClean="0"/>
              <a:t>spp</a:t>
            </a:r>
            <a:r>
              <a:rPr lang="es-CR" dirty="0" smtClean="0"/>
              <a:t>)</a:t>
            </a:r>
          </a:p>
          <a:p>
            <a:pPr marL="0" indent="0">
              <a:buNone/>
            </a:pPr>
            <a:r>
              <a:rPr lang="es-CR" dirty="0" smtClean="0"/>
              <a:t>33- intervención de los padres o representantes legales dentro del proceso, como coadyuvantes en la defensa</a:t>
            </a:r>
          </a:p>
          <a:p>
            <a:pPr marL="0" indent="0">
              <a:buNone/>
            </a:pPr>
            <a:r>
              <a:rPr lang="es-CR" dirty="0" smtClean="0"/>
              <a:t>34: víctima puede participar directamente y recurrir (no aplican reglas del </a:t>
            </a:r>
            <a:r>
              <a:rPr lang="es-CR" dirty="0" err="1" smtClean="0"/>
              <a:t>cpp</a:t>
            </a:r>
            <a:r>
              <a:rPr lang="es-CR" dirty="0" smtClean="0"/>
              <a:t>)</a:t>
            </a:r>
          </a:p>
          <a:p>
            <a:pPr marL="0" indent="0">
              <a:buNone/>
            </a:pPr>
            <a:r>
              <a:rPr lang="es-CR" dirty="0" smtClean="0"/>
              <a:t>41: Policía no puede disponer la incomunicación</a:t>
            </a:r>
          </a:p>
          <a:p>
            <a:pPr marL="0" indent="0">
              <a:buNone/>
            </a:pPr>
            <a:endParaRPr lang="es-CR" dirty="0"/>
          </a:p>
        </p:txBody>
      </p:sp>
      <p:sp>
        <p:nvSpPr>
          <p:cNvPr id="4" name="Marcador de texto 3"/>
          <p:cNvSpPr>
            <a:spLocks noGrp="1"/>
          </p:cNvSpPr>
          <p:nvPr>
            <p:ph type="body" sz="half" idx="2"/>
          </p:nvPr>
        </p:nvSpPr>
        <p:spPr/>
        <p:txBody>
          <a:bodyPr/>
          <a:lstStyle/>
          <a:p>
            <a:endParaRPr lang="es-CR" dirty="0" smtClean="0"/>
          </a:p>
          <a:p>
            <a:endParaRPr lang="es-CR" dirty="0"/>
          </a:p>
          <a:p>
            <a:endParaRPr lang="es-CR" dirty="0" smtClean="0"/>
          </a:p>
          <a:p>
            <a:endParaRPr lang="es-CR" dirty="0"/>
          </a:p>
          <a:p>
            <a:endParaRPr lang="es-CR" dirty="0" smtClean="0"/>
          </a:p>
          <a:p>
            <a:r>
              <a:rPr lang="es-CR" sz="2000" b="1" dirty="0" smtClean="0">
                <a:effectLst>
                  <a:outerShdw blurRad="38100" dist="38100" dir="2700000" algn="tl">
                    <a:srgbClr val="000000">
                      <a:alpha val="43137"/>
                    </a:srgbClr>
                  </a:outerShdw>
                </a:effectLst>
              </a:rPr>
              <a:t>12: Justicia Especializada</a:t>
            </a:r>
          </a:p>
          <a:p>
            <a:r>
              <a:rPr lang="es-CR" sz="2000" b="1" dirty="0" smtClean="0">
                <a:effectLst>
                  <a:outerShdw blurRad="38100" dist="38100" dir="2700000" algn="tl">
                    <a:srgbClr val="000000">
                      <a:alpha val="43137"/>
                    </a:srgbClr>
                  </a:outerShdw>
                </a:effectLst>
              </a:rPr>
              <a:t>Jueces, Fiscales, Policía Judicial y defensa Pública especializada.</a:t>
            </a:r>
            <a:endParaRPr lang="es-CR"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8592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589212" y="309966"/>
            <a:ext cx="4313864" cy="5601256"/>
          </a:xfrm>
        </p:spPr>
        <p:txBody>
          <a:bodyPr/>
          <a:lstStyle/>
          <a:p>
            <a:r>
              <a:rPr lang="es-CR" dirty="0" smtClean="0"/>
              <a:t>Menor detenido debe ser puesto de inmediato a la orden del juez (no aplican ni 6 horas ni 24 h)</a:t>
            </a:r>
          </a:p>
          <a:p>
            <a:r>
              <a:rPr lang="es-CR" dirty="0" smtClean="0"/>
              <a:t>Plazos en detención son en días hábiles e improrrogables. A su vencimiento caduca la facultad. (criterio de aplicación supletoria plazo 258 </a:t>
            </a:r>
            <a:r>
              <a:rPr lang="es-CR" dirty="0" err="1" smtClean="0"/>
              <a:t>Cpp</a:t>
            </a:r>
            <a:r>
              <a:rPr lang="es-CR" dirty="0" smtClean="0"/>
              <a:t>)</a:t>
            </a:r>
          </a:p>
          <a:p>
            <a:r>
              <a:rPr lang="es-CR" dirty="0" smtClean="0"/>
              <a:t>No se puede ejercer la acción civil</a:t>
            </a:r>
          </a:p>
          <a:p>
            <a:r>
              <a:rPr lang="es-CR" dirty="0" smtClean="0"/>
              <a:t>56 criterio de oportunidad (caso de personas menores y adultos) o menor con menor</a:t>
            </a:r>
          </a:p>
          <a:p>
            <a:r>
              <a:rPr lang="es-CR" dirty="0" smtClean="0"/>
              <a:t>60 máxima prioridad proceso con persona menor de edad privada de libertad</a:t>
            </a:r>
          </a:p>
        </p:txBody>
      </p:sp>
      <p:sp>
        <p:nvSpPr>
          <p:cNvPr id="4" name="Marcador de contenido 3"/>
          <p:cNvSpPr>
            <a:spLocks noGrp="1"/>
          </p:cNvSpPr>
          <p:nvPr>
            <p:ph sz="half" idx="2"/>
          </p:nvPr>
        </p:nvSpPr>
        <p:spPr>
          <a:xfrm>
            <a:off x="7190747" y="309966"/>
            <a:ext cx="4313864" cy="5593878"/>
          </a:xfrm>
        </p:spPr>
        <p:txBody>
          <a:bodyPr/>
          <a:lstStyle/>
          <a:p>
            <a:r>
              <a:rPr lang="es-CR" dirty="0" smtClean="0"/>
              <a:t>Indagatoria de persona mayor de doce y menor de quince no tiene formalidades del adulto</a:t>
            </a:r>
          </a:p>
          <a:p>
            <a:r>
              <a:rPr lang="es-CR" dirty="0" smtClean="0"/>
              <a:t>93 estudio psicosocial es indispensable para imponer la pena de internamiento </a:t>
            </a:r>
          </a:p>
          <a:p>
            <a:r>
              <a:rPr lang="es-CR" dirty="0" smtClean="0"/>
              <a:t>94 pueden realizarse estudios técnicos para determinar enfermedad o adicciones</a:t>
            </a:r>
          </a:p>
          <a:p>
            <a:r>
              <a:rPr lang="es-CR" dirty="0" smtClean="0"/>
              <a:t>99 debate es oral y privado</a:t>
            </a:r>
          </a:p>
          <a:p>
            <a:r>
              <a:rPr lang="es-CR" dirty="0" smtClean="0"/>
              <a:t>Sentencia escrita se notifica en medio señalado. No puede haber sentencia oral.</a:t>
            </a:r>
          </a:p>
        </p:txBody>
      </p:sp>
    </p:spTree>
    <p:extLst>
      <p:ext uri="{BB962C8B-B14F-4D97-AF65-F5344CB8AC3E}">
        <p14:creationId xmlns:p14="http://schemas.microsoft.com/office/powerpoint/2010/main" val="2209660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lstStyle/>
          <a:p>
            <a:pPr algn="ctr"/>
            <a:r>
              <a:rPr lang="es-CR" dirty="0" smtClean="0"/>
              <a:t>Problemas claves en el dilema de la aplicación supletoria</a:t>
            </a:r>
            <a:endParaRPr lang="es-CR" dirty="0"/>
          </a:p>
        </p:txBody>
      </p:sp>
      <p:sp>
        <p:nvSpPr>
          <p:cNvPr id="10" name="Marcador de contenido 9"/>
          <p:cNvSpPr>
            <a:spLocks noGrp="1"/>
          </p:cNvSpPr>
          <p:nvPr>
            <p:ph idx="1"/>
          </p:nvPr>
        </p:nvSpPr>
        <p:spPr/>
        <p:txBody>
          <a:bodyPr/>
          <a:lstStyle/>
          <a:p>
            <a:r>
              <a:rPr lang="es-CR" dirty="0" smtClean="0"/>
              <a:t>1- Criterio de oportunidad. Solución alterna prevista con reglas específicas. Cómo se aplica en caso de personas menores involucradas con adultos. Y entre personas menores de edad?</a:t>
            </a:r>
          </a:p>
          <a:p>
            <a:r>
              <a:rPr lang="es-CR" dirty="0" smtClean="0"/>
              <a:t>Víctima puede participar en el proceso e interponer los recursos que estime pertinentes (no aplican las reglas del </a:t>
            </a:r>
            <a:r>
              <a:rPr lang="es-CR" dirty="0" err="1" smtClean="0"/>
              <a:t>Cpp</a:t>
            </a:r>
            <a:r>
              <a:rPr lang="es-CR" dirty="0" smtClean="0"/>
              <a:t>)</a:t>
            </a:r>
          </a:p>
          <a:p>
            <a:r>
              <a:rPr lang="es-CR" dirty="0" smtClean="0"/>
              <a:t>Proporcionalidad y razonabilidad de las sanciones: criterios </a:t>
            </a:r>
            <a:r>
              <a:rPr lang="es-CR" dirty="0" err="1" smtClean="0"/>
              <a:t>adultocéntricos</a:t>
            </a:r>
            <a:r>
              <a:rPr lang="es-CR" dirty="0" smtClean="0"/>
              <a:t>. Imputabilidad con criterios definidos al adulto</a:t>
            </a:r>
          </a:p>
          <a:p>
            <a:r>
              <a:rPr lang="es-CR" dirty="0" smtClean="0"/>
              <a:t>Derecho a ser oído (revocatoria de la suspensión del proceso a prueba)</a:t>
            </a:r>
          </a:p>
          <a:p>
            <a:r>
              <a:rPr lang="es-CR" dirty="0" smtClean="0"/>
              <a:t>Estudio psicosocial-examen mental del acusado. Se deja a voluntad del joven</a:t>
            </a:r>
          </a:p>
          <a:p>
            <a:endParaRPr lang="es-CR" dirty="0" smtClean="0"/>
          </a:p>
        </p:txBody>
      </p:sp>
    </p:spTree>
    <p:extLst>
      <p:ext uri="{BB962C8B-B14F-4D97-AF65-F5344CB8AC3E}">
        <p14:creationId xmlns:p14="http://schemas.microsoft.com/office/powerpoint/2010/main" val="424426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a:t>Carácter especializado de la justicia para niños, niñas y adolescentes</a:t>
            </a:r>
          </a:p>
        </p:txBody>
      </p:sp>
      <p:sp>
        <p:nvSpPr>
          <p:cNvPr id="3" name="Marcador de contenido 2"/>
          <p:cNvSpPr>
            <a:spLocks noGrp="1"/>
          </p:cNvSpPr>
          <p:nvPr>
            <p:ph idx="1"/>
          </p:nvPr>
        </p:nvSpPr>
        <p:spPr/>
        <p:txBody>
          <a:bodyPr/>
          <a:lstStyle/>
          <a:p>
            <a:r>
              <a:rPr lang="es-CR" dirty="0" smtClean="0"/>
              <a:t>Artículo 3 CDN: en toda medida concerniente a los niños, que tomen las instituciones públicas o privadas de bienestar social, los tribunales, las autoridades administrativas o los órganos legislativos, </a:t>
            </a:r>
            <a:r>
              <a:rPr lang="es-CR" b="1" u="sng" dirty="0" smtClean="0"/>
              <a:t>una consideración primordial será el interés superior del niño</a:t>
            </a:r>
          </a:p>
          <a:p>
            <a:r>
              <a:rPr lang="es-CR" dirty="0"/>
              <a:t> </a:t>
            </a:r>
            <a:r>
              <a:rPr lang="es-CR" dirty="0" smtClean="0"/>
              <a:t>Los Estados partes se comprometen a asegurar al niño la protección y cuidado que sean necesarios </a:t>
            </a:r>
            <a:r>
              <a:rPr lang="es-CR" b="1" dirty="0" smtClean="0">
                <a:effectLst>
                  <a:outerShdw blurRad="38100" dist="38100" dir="2700000" algn="tl">
                    <a:srgbClr val="000000">
                      <a:alpha val="43137"/>
                    </a:srgbClr>
                  </a:outerShdw>
                </a:effectLst>
              </a:rPr>
              <a:t>para su bienestar </a:t>
            </a:r>
            <a:r>
              <a:rPr lang="es-CR" dirty="0" smtClean="0"/>
              <a:t>[…] y tomarán todas las medidas legislativas y administrativas adecuadas.</a:t>
            </a:r>
          </a:p>
          <a:p>
            <a:r>
              <a:rPr lang="es-CR" dirty="0" smtClean="0"/>
              <a:t>Artículo 4: Los Estados adoptarán todas las medidas administrativas, legislativas y de otra índole, </a:t>
            </a:r>
            <a:r>
              <a:rPr lang="es-CR" b="1" dirty="0" smtClean="0">
                <a:effectLst>
                  <a:outerShdw blurRad="38100" dist="38100" dir="2700000" algn="tl">
                    <a:srgbClr val="000000">
                      <a:alpha val="43137"/>
                    </a:srgbClr>
                  </a:outerShdw>
                </a:effectLst>
              </a:rPr>
              <a:t>para darle efectividad a los derechos reconocidos en la presente Convención</a:t>
            </a:r>
            <a:r>
              <a:rPr lang="es-CR" dirty="0" smtClean="0"/>
              <a:t>. En cuanto a los derechos económicos, sociales y culturales, las medidas hasta el máximo de los recursos de que dispongan</a:t>
            </a:r>
            <a:endParaRPr lang="es-CR" dirty="0"/>
          </a:p>
        </p:txBody>
      </p:sp>
    </p:spTree>
    <p:extLst>
      <p:ext uri="{BB962C8B-B14F-4D97-AF65-F5344CB8AC3E}">
        <p14:creationId xmlns:p14="http://schemas.microsoft.com/office/powerpoint/2010/main" val="2279710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185979"/>
            <a:ext cx="8911687" cy="1269569"/>
          </a:xfrm>
        </p:spPr>
        <p:txBody>
          <a:bodyPr/>
          <a:lstStyle/>
          <a:p>
            <a:pPr algn="ctr"/>
            <a:r>
              <a:rPr lang="es-CR"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Detención provisional</a:t>
            </a:r>
            <a:endParaRPr lang="es-CR"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Marcador de contenido 2"/>
          <p:cNvSpPr>
            <a:spLocks noGrp="1"/>
          </p:cNvSpPr>
          <p:nvPr>
            <p:ph idx="1"/>
          </p:nvPr>
        </p:nvSpPr>
        <p:spPr>
          <a:xfrm>
            <a:off x="2589212" y="1332854"/>
            <a:ext cx="8915400" cy="4578368"/>
          </a:xfrm>
        </p:spPr>
        <p:txBody>
          <a:bodyPr>
            <a:normAutofit lnSpcReduction="10000"/>
          </a:bodyPr>
          <a:lstStyle/>
          <a:p>
            <a:r>
              <a:rPr lang="es-CR" dirty="0" smtClean="0"/>
              <a:t>58 y 59 </a:t>
            </a:r>
            <a:r>
              <a:rPr lang="es-CR" dirty="0" err="1" smtClean="0"/>
              <a:t>Ljpj</a:t>
            </a:r>
            <a:r>
              <a:rPr lang="es-CR" dirty="0" smtClean="0"/>
              <a:t> CR</a:t>
            </a:r>
          </a:p>
          <a:p>
            <a:r>
              <a:rPr lang="es-CR" dirty="0" smtClean="0"/>
              <a:t>Excepcionalidad Su aplicación es excepcional</a:t>
            </a:r>
          </a:p>
          <a:p>
            <a:r>
              <a:rPr lang="es-CR" dirty="0" smtClean="0"/>
              <a:t>Peligros procesales (lectura)</a:t>
            </a:r>
          </a:p>
          <a:p>
            <a:r>
              <a:rPr lang="es-CR" dirty="0" smtClean="0"/>
              <a:t>Plazos improrrogables. 3 meses y 3 meses prórroga. Aplicación supletoria del plazo del dictado de la sentencia aplicación supletoria 258 in fine</a:t>
            </a:r>
          </a:p>
          <a:p>
            <a:r>
              <a:rPr lang="es-CR" dirty="0" smtClean="0"/>
              <a:t>Problemas prácticos. Criterios disidentes.</a:t>
            </a:r>
          </a:p>
          <a:p>
            <a:r>
              <a:rPr lang="es-CR" dirty="0" smtClean="0"/>
              <a:t>Jerarquía de las fuentes de interpretación CADH, CDN, </a:t>
            </a:r>
            <a:r>
              <a:rPr lang="es-CR" dirty="0" err="1" smtClean="0"/>
              <a:t>CoPo</a:t>
            </a:r>
            <a:r>
              <a:rPr lang="es-CR" dirty="0" smtClean="0"/>
              <a:t>, </a:t>
            </a:r>
            <a:r>
              <a:rPr lang="es-CR" dirty="0" err="1" smtClean="0"/>
              <a:t>Ljpj</a:t>
            </a:r>
            <a:r>
              <a:rPr lang="es-CR" dirty="0" smtClean="0"/>
              <a:t> y finalmente </a:t>
            </a:r>
            <a:r>
              <a:rPr lang="es-CR" dirty="0" err="1" smtClean="0"/>
              <a:t>Cpp</a:t>
            </a:r>
            <a:endParaRPr lang="es-CR" dirty="0" smtClean="0"/>
          </a:p>
          <a:p>
            <a:r>
              <a:rPr lang="es-CR" dirty="0" smtClean="0"/>
              <a:t>Normas del reenvío. Interpretación sistemática.</a:t>
            </a:r>
          </a:p>
          <a:p>
            <a:r>
              <a:rPr lang="es-CR" dirty="0" smtClean="0"/>
              <a:t>Cuándo puede imponerse una detención provisional en personas  menores: criterio restrictivo del </a:t>
            </a:r>
            <a:r>
              <a:rPr lang="es-CR" dirty="0" err="1" smtClean="0"/>
              <a:t>Cpp</a:t>
            </a:r>
            <a:r>
              <a:rPr lang="es-CR" dirty="0" smtClean="0"/>
              <a:t> aplicado supletoriamente. Integración</a:t>
            </a:r>
          </a:p>
          <a:p>
            <a:r>
              <a:rPr lang="es-CR" dirty="0" smtClean="0"/>
              <a:t>Medidas restrictivas menos gravosas: arresto domiciliario 2016-0457 11:40 22 de noviembre 2016</a:t>
            </a:r>
          </a:p>
        </p:txBody>
      </p:sp>
    </p:spTree>
    <p:extLst>
      <p:ext uri="{BB962C8B-B14F-4D97-AF65-F5344CB8AC3E}">
        <p14:creationId xmlns:p14="http://schemas.microsoft.com/office/powerpoint/2010/main" val="42394755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Medidas cautelares sustitutivas</a:t>
            </a:r>
            <a:endParaRPr lang="es-CR"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Marcador de contenido 2"/>
          <p:cNvSpPr>
            <a:spLocks noGrp="1"/>
          </p:cNvSpPr>
          <p:nvPr>
            <p:ph idx="1"/>
          </p:nvPr>
        </p:nvSpPr>
        <p:spPr>
          <a:xfrm>
            <a:off x="2589212" y="1425844"/>
            <a:ext cx="8915400" cy="4485378"/>
          </a:xfrm>
        </p:spPr>
        <p:txBody>
          <a:bodyPr/>
          <a:lstStyle/>
          <a:p>
            <a:endParaRPr lang="es-CR" dirty="0" smtClean="0"/>
          </a:p>
          <a:p>
            <a:r>
              <a:rPr lang="es-CR" dirty="0" smtClean="0"/>
              <a:t>87- Pueden imponerse órdenes de orientación y supervisión como restricciones a la libertad para atemperar peligros procesales:</a:t>
            </a:r>
          </a:p>
          <a:p>
            <a:r>
              <a:rPr lang="es-CR" dirty="0" smtClean="0"/>
              <a:t>Aplicación supletoria de medidas atípicas: arresto domiciliario, que está prevista como sanción; firmar periódicamente; acudir a tratamientos</a:t>
            </a:r>
          </a:p>
          <a:p>
            <a:r>
              <a:rPr lang="es-CR" dirty="0" smtClean="0"/>
              <a:t>Órdenes de orientación y supervisión pueden prorrogarse si favorecen la libertad del joven (aplicación supletoria de la interpretación Sala Constitucional en cuanto a la prisión) 2012-1204 20 de junio 2012</a:t>
            </a:r>
          </a:p>
          <a:p>
            <a:r>
              <a:rPr lang="es-CR" dirty="0" smtClean="0"/>
              <a:t>Ingreso a un albergue del PANI en caso de menores abandonados o </a:t>
            </a:r>
            <a:r>
              <a:rPr lang="es-CR" dirty="0" err="1" smtClean="0"/>
              <a:t>deambulantes</a:t>
            </a:r>
            <a:r>
              <a:rPr lang="es-CR" dirty="0" smtClean="0"/>
              <a:t>, para fijación de domicilio y para abrigo y respeto derecho a la dignidad.  </a:t>
            </a:r>
          </a:p>
          <a:p>
            <a:r>
              <a:rPr lang="es-CR" dirty="0" smtClean="0"/>
              <a:t>Medidas en violencia doméstica: salida del hogar. Lectura del deber de protección integral</a:t>
            </a:r>
            <a:endParaRPr lang="es-CR" dirty="0"/>
          </a:p>
        </p:txBody>
      </p:sp>
    </p:spTree>
    <p:extLst>
      <p:ext uri="{BB962C8B-B14F-4D97-AF65-F5344CB8AC3E}">
        <p14:creationId xmlns:p14="http://schemas.microsoft.com/office/powerpoint/2010/main" val="26045417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Inimputabilidad y medidas de seguridad</a:t>
            </a:r>
            <a:endParaRPr lang="es-CR" dirty="0"/>
          </a:p>
        </p:txBody>
      </p:sp>
      <p:sp>
        <p:nvSpPr>
          <p:cNvPr id="3" name="Marcador de contenido 2"/>
          <p:cNvSpPr>
            <a:spLocks noGrp="1"/>
          </p:cNvSpPr>
          <p:nvPr>
            <p:ph idx="1"/>
          </p:nvPr>
        </p:nvSpPr>
        <p:spPr/>
        <p:txBody>
          <a:bodyPr/>
          <a:lstStyle/>
          <a:p>
            <a:r>
              <a:rPr lang="es-CR" dirty="0" smtClean="0"/>
              <a:t>Principio de legalidad criminal, principio de legalidad de las sanciones, principio de la determinación de las sanciones. No están previstas en el catálogo de sanciones.</a:t>
            </a:r>
          </a:p>
          <a:p>
            <a:r>
              <a:rPr lang="es-CR" dirty="0" smtClean="0"/>
              <a:t>Medidas de seguridad son intervenciones en los derechos de la persona menor, deben estar expresamente señaladas en la ley</a:t>
            </a:r>
          </a:p>
          <a:p>
            <a:r>
              <a:rPr lang="es-CR" dirty="0" smtClean="0"/>
              <a:t>Deben ser medidas especiales y específicas para tratar el problema que ocasiona la inimputabilidad en personas menores de edad. Finalidad de reinserción, rehabilitación y socioeducativas.</a:t>
            </a:r>
          </a:p>
          <a:p>
            <a:r>
              <a:rPr lang="es-CR" dirty="0" smtClean="0"/>
              <a:t>Criterios encontrados: TASPJ en pleno dice que NO  se aplican, Sala Tercera por mayoría dice que sí. </a:t>
            </a:r>
          </a:p>
          <a:p>
            <a:r>
              <a:rPr lang="es-CR" dirty="0" smtClean="0"/>
              <a:t>Incapacidad sobreviniente: aplicación </a:t>
            </a:r>
            <a:r>
              <a:rPr lang="es-CR" dirty="0" err="1" smtClean="0"/>
              <a:t>Cpp</a:t>
            </a:r>
            <a:r>
              <a:rPr lang="es-CR" dirty="0" smtClean="0"/>
              <a:t> y medidas de protección CNA</a:t>
            </a:r>
            <a:endParaRPr lang="es-CR" dirty="0"/>
          </a:p>
        </p:txBody>
      </p:sp>
    </p:spTree>
    <p:extLst>
      <p:ext uri="{BB962C8B-B14F-4D97-AF65-F5344CB8AC3E}">
        <p14:creationId xmlns:p14="http://schemas.microsoft.com/office/powerpoint/2010/main" val="2862519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Suspensión del proceso a prueba</a:t>
            </a:r>
            <a:br>
              <a:rPr lang="es-CR" dirty="0" smtClean="0"/>
            </a:br>
            <a:r>
              <a:rPr lang="es-CR" dirty="0" smtClean="0"/>
              <a:t>y conciliación</a:t>
            </a:r>
            <a:endParaRPr lang="es-CR" dirty="0"/>
          </a:p>
        </p:txBody>
      </p:sp>
      <p:sp>
        <p:nvSpPr>
          <p:cNvPr id="3" name="Marcador de contenido 2"/>
          <p:cNvSpPr>
            <a:spLocks noGrp="1"/>
          </p:cNvSpPr>
          <p:nvPr>
            <p:ph idx="1"/>
          </p:nvPr>
        </p:nvSpPr>
        <p:spPr/>
        <p:txBody>
          <a:bodyPr/>
          <a:lstStyle/>
          <a:p>
            <a:endParaRPr lang="es-CR" dirty="0" smtClean="0"/>
          </a:p>
          <a:p>
            <a:endParaRPr lang="es-CR" dirty="0"/>
          </a:p>
          <a:p>
            <a:endParaRPr lang="es-CR" dirty="0" smtClean="0"/>
          </a:p>
          <a:p>
            <a:r>
              <a:rPr lang="es-CR" dirty="0" smtClean="0"/>
              <a:t>Suspensión del proceso a prueba: revocatoria requiere audiencia y escuchar a la persona menor de edad.</a:t>
            </a:r>
          </a:p>
          <a:p>
            <a:r>
              <a:rPr lang="es-CR" dirty="0" smtClean="0"/>
              <a:t>Rebeldía tiene o no efectos interruptores del curso del plazo? Criterios disidentes Sala Tercera sí, TASPJ no</a:t>
            </a:r>
          </a:p>
          <a:p>
            <a:r>
              <a:rPr lang="es-CR" dirty="0" smtClean="0"/>
              <a:t>Conciliación, normas de la ejecución condicional de la pena. Remite a </a:t>
            </a:r>
            <a:r>
              <a:rPr lang="es-CR" dirty="0" err="1" smtClean="0"/>
              <a:t>Cpp</a:t>
            </a:r>
            <a:r>
              <a:rPr lang="es-CR" dirty="0" smtClean="0"/>
              <a:t>, pero </a:t>
            </a:r>
            <a:r>
              <a:rPr lang="es-CR" dirty="0" err="1" smtClean="0"/>
              <a:t>Ljpj</a:t>
            </a:r>
            <a:r>
              <a:rPr lang="es-CR" dirty="0" smtClean="0"/>
              <a:t> tiene normas expresas. Integración. Casos de Tentativa </a:t>
            </a:r>
          </a:p>
          <a:p>
            <a:endParaRPr lang="es-CR" dirty="0"/>
          </a:p>
        </p:txBody>
      </p:sp>
    </p:spTree>
    <p:extLst>
      <p:ext uri="{BB962C8B-B14F-4D97-AF65-F5344CB8AC3E}">
        <p14:creationId xmlns:p14="http://schemas.microsoft.com/office/powerpoint/2010/main" val="1133154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Reglas de la deliberación y el</a:t>
            </a:r>
            <a:br>
              <a:rPr lang="es-CR"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es-CR"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dictado del fallo</a:t>
            </a:r>
            <a:endParaRPr lang="es-CR"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Marcador de contenido 2"/>
          <p:cNvSpPr>
            <a:spLocks noGrp="1"/>
          </p:cNvSpPr>
          <p:nvPr>
            <p:ph idx="1"/>
          </p:nvPr>
        </p:nvSpPr>
        <p:spPr/>
        <p:txBody>
          <a:bodyPr/>
          <a:lstStyle/>
          <a:p>
            <a:endParaRPr lang="es-CR" dirty="0" smtClean="0"/>
          </a:p>
          <a:p>
            <a:r>
              <a:rPr lang="es-CR" dirty="0" smtClean="0"/>
              <a:t>106 </a:t>
            </a:r>
            <a:r>
              <a:rPr lang="es-CR" dirty="0" err="1" smtClean="0"/>
              <a:t>Ljpj</a:t>
            </a:r>
            <a:r>
              <a:rPr lang="es-CR" dirty="0" smtClean="0"/>
              <a:t> CR inmediatamente después de concluida la audiencia. Puede deliberar? Es la deliberación un proceso conjunto? </a:t>
            </a:r>
          </a:p>
          <a:p>
            <a:r>
              <a:rPr lang="es-CR" dirty="0" smtClean="0"/>
              <a:t>Juez podrá diferir el dictado de la sentencia hasta por tres días de concluida la audiencia. Qué se entiende por dictado de la sentencia? Criterios encontrados. Normas más amplias en el </a:t>
            </a:r>
            <a:r>
              <a:rPr lang="es-CR" dirty="0" err="1" smtClean="0"/>
              <a:t>Cpp</a:t>
            </a:r>
            <a:endParaRPr lang="es-CR" dirty="0" smtClean="0"/>
          </a:p>
          <a:p>
            <a:r>
              <a:rPr lang="es-CR" dirty="0" smtClean="0"/>
              <a:t>Forma de notificar la sentencia en Penal Juvenil: por escrito. Incidencia en los derechos del acusado. Cuál sistema es más garantista?? Peso de la norma expresa</a:t>
            </a:r>
          </a:p>
          <a:p>
            <a:pPr marL="0" indent="0">
              <a:buNone/>
            </a:pPr>
            <a:endParaRPr lang="es-CR" dirty="0" smtClean="0"/>
          </a:p>
          <a:p>
            <a:endParaRPr lang="es-CR" dirty="0"/>
          </a:p>
        </p:txBody>
      </p:sp>
    </p:spTree>
    <p:extLst>
      <p:ext uri="{BB962C8B-B14F-4D97-AF65-F5344CB8AC3E}">
        <p14:creationId xmlns:p14="http://schemas.microsoft.com/office/powerpoint/2010/main" val="2041026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dirty="0" smtClean="0"/>
              <a:t>Reglas de prescripción</a:t>
            </a:r>
            <a:endParaRPr lang="es-CR" dirty="0"/>
          </a:p>
        </p:txBody>
      </p:sp>
      <p:sp>
        <p:nvSpPr>
          <p:cNvPr id="3" name="Marcador de contenido 2"/>
          <p:cNvSpPr>
            <a:spLocks noGrp="1"/>
          </p:cNvSpPr>
          <p:nvPr>
            <p:ph idx="1"/>
          </p:nvPr>
        </p:nvSpPr>
        <p:spPr/>
        <p:txBody>
          <a:bodyPr/>
          <a:lstStyle/>
          <a:p>
            <a:endParaRPr lang="es-CR" dirty="0" smtClean="0"/>
          </a:p>
          <a:p>
            <a:r>
              <a:rPr lang="es-CR" dirty="0" smtClean="0"/>
              <a:t>5 años en delitos contra la vida, sexuales y contra la integridad física</a:t>
            </a:r>
          </a:p>
          <a:p>
            <a:r>
              <a:rPr lang="es-CR" dirty="0" smtClean="0"/>
              <a:t>3 años en los demás delitos</a:t>
            </a:r>
          </a:p>
          <a:p>
            <a:r>
              <a:rPr lang="es-CR" dirty="0" smtClean="0"/>
              <a:t>6 meses contravenciones y delitos de acción privada</a:t>
            </a:r>
          </a:p>
          <a:p>
            <a:r>
              <a:rPr lang="es-CR" dirty="0" smtClean="0"/>
              <a:t>Causales de interrupción: aprobación de la </a:t>
            </a:r>
            <a:r>
              <a:rPr lang="es-CR" dirty="0" err="1"/>
              <a:t>S</a:t>
            </a:r>
            <a:r>
              <a:rPr lang="es-CR" dirty="0" err="1" smtClean="0"/>
              <a:t>pp</a:t>
            </a:r>
            <a:r>
              <a:rPr lang="es-CR" dirty="0" smtClean="0"/>
              <a:t>; </a:t>
            </a:r>
          </a:p>
          <a:p>
            <a:r>
              <a:rPr lang="es-CR" dirty="0" smtClean="0"/>
              <a:t>Dictado del fallo: Qué pasa cuando la sentencia es anulada? Criterios disidentes, es preciso aplicar supletoriamente la legislación ordinaria  en este caso??</a:t>
            </a:r>
          </a:p>
          <a:p>
            <a:r>
              <a:rPr lang="es-CR" dirty="0" smtClean="0"/>
              <a:t>Suspensión: conciliación sujeta a plazo, rebeldía hasta por un año.</a:t>
            </a:r>
          </a:p>
          <a:p>
            <a:endParaRPr lang="es-CR" dirty="0"/>
          </a:p>
        </p:txBody>
      </p:sp>
    </p:spTree>
    <p:extLst>
      <p:ext uri="{BB962C8B-B14F-4D97-AF65-F5344CB8AC3E}">
        <p14:creationId xmlns:p14="http://schemas.microsoft.com/office/powerpoint/2010/main" val="30495350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Recurso de apelación interlocutorio</a:t>
            </a:r>
            <a:endParaRPr lang="es-CR" dirty="0"/>
          </a:p>
        </p:txBody>
      </p:sp>
      <p:sp>
        <p:nvSpPr>
          <p:cNvPr id="3" name="Marcador de contenido 2"/>
          <p:cNvSpPr>
            <a:spLocks noGrp="1"/>
          </p:cNvSpPr>
          <p:nvPr>
            <p:ph idx="1"/>
          </p:nvPr>
        </p:nvSpPr>
        <p:spPr/>
        <p:txBody>
          <a:bodyPr/>
          <a:lstStyle/>
          <a:p>
            <a:r>
              <a:rPr lang="es-CR" dirty="0" smtClean="0"/>
              <a:t>Recurso debe ser interpuesto por escrito. Debe convocarse a audiencia oral en todos los casos</a:t>
            </a:r>
          </a:p>
          <a:p>
            <a:r>
              <a:rPr lang="es-CR" dirty="0" smtClean="0"/>
              <a:t>Legitimación de los padres, PANI, ofendido, acusado o defensa,</a:t>
            </a:r>
          </a:p>
          <a:p>
            <a:endParaRPr lang="es-CR" dirty="0" smtClean="0"/>
          </a:p>
        </p:txBody>
      </p:sp>
    </p:spTree>
    <p:extLst>
      <p:ext uri="{BB962C8B-B14F-4D97-AF65-F5344CB8AC3E}">
        <p14:creationId xmlns:p14="http://schemas.microsoft.com/office/powerpoint/2010/main" val="30004693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R" dirty="0"/>
          </a:p>
        </p:txBody>
      </p:sp>
      <p:sp>
        <p:nvSpPr>
          <p:cNvPr id="3" name="Marcador de contenido 2"/>
          <p:cNvSpPr>
            <a:spLocks noGrp="1"/>
          </p:cNvSpPr>
          <p:nvPr>
            <p:ph idx="1"/>
          </p:nvPr>
        </p:nvSpPr>
        <p:spPr/>
        <p:txBody>
          <a:bodyPr/>
          <a:lstStyle/>
          <a:p>
            <a:endParaRPr lang="es-CR"/>
          </a:p>
        </p:txBody>
      </p:sp>
    </p:spTree>
    <p:extLst>
      <p:ext uri="{BB962C8B-B14F-4D97-AF65-F5344CB8AC3E}">
        <p14:creationId xmlns:p14="http://schemas.microsoft.com/office/powerpoint/2010/main" val="1261292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2593943" y="624403"/>
            <a:ext cx="8911687" cy="1280890"/>
          </a:xfrm>
        </p:spPr>
        <p:txBody>
          <a:bodyPr/>
          <a:lstStyle/>
          <a:p>
            <a:pPr algn="ctr"/>
            <a:r>
              <a:rPr lang="es-CR" dirty="0" smtClean="0"/>
              <a:t>Carácter especializado de la justicia penal de niños, niñas y adolescentes</a:t>
            </a:r>
            <a:endParaRPr lang="es-CR" dirty="0"/>
          </a:p>
        </p:txBody>
      </p:sp>
      <p:sp>
        <p:nvSpPr>
          <p:cNvPr id="5" name="Marcador de texto 4"/>
          <p:cNvSpPr>
            <a:spLocks noGrp="1"/>
          </p:cNvSpPr>
          <p:nvPr>
            <p:ph type="body" idx="1"/>
          </p:nvPr>
        </p:nvSpPr>
        <p:spPr>
          <a:xfrm>
            <a:off x="2520136" y="1972703"/>
            <a:ext cx="4831206" cy="576262"/>
          </a:xfrm>
        </p:spPr>
        <p:txBody>
          <a:bodyPr/>
          <a:lstStyle/>
          <a:p>
            <a:pPr algn="ctr"/>
            <a:r>
              <a:rPr lang="es-CR" b="1" dirty="0" smtClean="0">
                <a:effectLst>
                  <a:outerShdw blurRad="38100" dist="38100" dir="2700000" algn="tl">
                    <a:srgbClr val="000000">
                      <a:alpha val="43137"/>
                    </a:srgbClr>
                  </a:outerShdw>
                </a:effectLst>
              </a:rPr>
              <a:t>Doctrina de la Protección Integral</a:t>
            </a:r>
            <a:endParaRPr lang="es-CR" b="1"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p:txBody>
          <a:bodyPr/>
          <a:lstStyle/>
          <a:p>
            <a:r>
              <a:rPr lang="es-CR" dirty="0" smtClean="0"/>
              <a:t>El derecho adicional y complementario (más allá de las mínimos de derechos humanos reconocidos a toda persona), en razón del desarrollo físico y emocional de los niños, niñas y adolescentes, por eso necesitan una protección especial. </a:t>
            </a:r>
            <a:r>
              <a:rPr lang="es-CR" b="1" dirty="0" smtClean="0">
                <a:effectLst>
                  <a:outerShdw blurRad="38100" dist="38100" dir="2700000" algn="tl">
                    <a:srgbClr val="000000">
                      <a:alpha val="43137"/>
                    </a:srgbClr>
                  </a:outerShdw>
                </a:effectLst>
              </a:rPr>
              <a:t>Niños, niñas y adolescentes son sujetos de derechos especiales (y también de deberes)</a:t>
            </a:r>
            <a:endParaRPr lang="es-CR" b="1" dirty="0">
              <a:effectLst>
                <a:outerShdw blurRad="38100" dist="38100" dir="2700000" algn="tl">
                  <a:srgbClr val="000000">
                    <a:alpha val="43137"/>
                  </a:srgbClr>
                </a:outerShdw>
              </a:effectLst>
            </a:endParaRPr>
          </a:p>
        </p:txBody>
      </p:sp>
      <p:sp>
        <p:nvSpPr>
          <p:cNvPr id="7" name="Marcador de texto 6"/>
          <p:cNvSpPr>
            <a:spLocks noGrp="1"/>
          </p:cNvSpPr>
          <p:nvPr>
            <p:ph type="body" sz="quarter" idx="3"/>
          </p:nvPr>
        </p:nvSpPr>
        <p:spPr/>
        <p:txBody>
          <a:bodyPr/>
          <a:lstStyle/>
          <a:p>
            <a:pPr algn="ctr"/>
            <a:r>
              <a:rPr lang="es-CR" b="1" dirty="0" smtClean="0">
                <a:effectLst>
                  <a:outerShdw blurRad="38100" dist="38100" dir="2700000" algn="tl">
                    <a:srgbClr val="000000">
                      <a:alpha val="43137"/>
                    </a:srgbClr>
                  </a:outerShdw>
                </a:effectLst>
              </a:rPr>
              <a:t>Interés Superior del Niño</a:t>
            </a:r>
            <a:endParaRPr lang="es-CR" b="1" dirty="0">
              <a:effectLst>
                <a:outerShdw blurRad="38100" dist="38100" dir="2700000" algn="tl">
                  <a:srgbClr val="000000">
                    <a:alpha val="43137"/>
                  </a:srgbClr>
                </a:outerShdw>
              </a:effectLst>
            </a:endParaRPr>
          </a:p>
        </p:txBody>
      </p:sp>
      <p:sp>
        <p:nvSpPr>
          <p:cNvPr id="8" name="Marcador de contenido 7"/>
          <p:cNvSpPr>
            <a:spLocks noGrp="1"/>
          </p:cNvSpPr>
          <p:nvPr>
            <p:ph sz="quarter" idx="4"/>
          </p:nvPr>
        </p:nvSpPr>
        <p:spPr/>
        <p:txBody>
          <a:bodyPr/>
          <a:lstStyle/>
          <a:p>
            <a:r>
              <a:rPr lang="es-CR" dirty="0" smtClean="0"/>
              <a:t>Eje central de todo el sistema de protección: es el punto de referencia para garantizar los demás derechos. </a:t>
            </a:r>
            <a:r>
              <a:rPr lang="es-CR" b="1" dirty="0" smtClean="0">
                <a:effectLst>
                  <a:outerShdw blurRad="38100" dist="38100" dir="2700000" algn="tl">
                    <a:srgbClr val="000000">
                      <a:alpha val="43137"/>
                    </a:srgbClr>
                  </a:outerShdw>
                </a:effectLst>
              </a:rPr>
              <a:t>Es la necesidad de satisfacer todos los derechos en la infancia y adolescencia</a:t>
            </a:r>
            <a:r>
              <a:rPr lang="es-CR" dirty="0" smtClean="0"/>
              <a:t>, que obliga al Estado e irradia efectos en la interpretación de las normas y derechos de la CAD y CDN cuando se refieren a los niños</a:t>
            </a:r>
            <a:endParaRPr lang="es-CR" dirty="0"/>
          </a:p>
        </p:txBody>
      </p:sp>
    </p:spTree>
    <p:extLst>
      <p:ext uri="{BB962C8B-B14F-4D97-AF65-F5344CB8AC3E}">
        <p14:creationId xmlns:p14="http://schemas.microsoft.com/office/powerpoint/2010/main" val="850182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89211" y="446088"/>
            <a:ext cx="3505199" cy="976312"/>
          </a:xfrm>
        </p:spPr>
        <p:txBody>
          <a:bodyPr>
            <a:normAutofit fontScale="90000"/>
          </a:bodyPr>
          <a:lstStyle/>
          <a:p>
            <a:pPr algn="ctr"/>
            <a:r>
              <a:rPr lang="es-CR" b="1" dirty="0" smtClean="0">
                <a:effectLst>
                  <a:outerShdw blurRad="38100" dist="38100" dir="2700000" algn="tl">
                    <a:srgbClr val="000000">
                      <a:alpha val="43137"/>
                    </a:srgbClr>
                  </a:outerShdw>
                </a:effectLst>
              </a:rPr>
              <a:t>Derechos específicos que irradian al sistema de justicia juvenil</a:t>
            </a:r>
            <a:endParaRPr lang="es-CR"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r>
              <a:rPr lang="es-CR" dirty="0" smtClean="0"/>
              <a:t>Imposición de medidas cautelares: interés superior lleva a analizar si es preciso imponer medidas alternas con recurso familiar reforzado o de custodia temporal</a:t>
            </a:r>
          </a:p>
          <a:p>
            <a:r>
              <a:rPr lang="es-CR" dirty="0" smtClean="0"/>
              <a:t>Si el entorno familiar no es favorable, buscar alternativas en instituciones con obligación legal de atender a la población de niñez y adolescencia. </a:t>
            </a:r>
            <a:r>
              <a:rPr lang="es-CR" dirty="0" err="1" smtClean="0"/>
              <a:t>ONGs</a:t>
            </a:r>
            <a:endParaRPr lang="es-CR" dirty="0" smtClean="0"/>
          </a:p>
          <a:p>
            <a:r>
              <a:rPr lang="es-CR" dirty="0" smtClean="0"/>
              <a:t>SI persona acusada es víctima de abusos y maltratos, abandono, preferir alternativas de protección y rehabilitación controladas por el juez</a:t>
            </a:r>
          </a:p>
          <a:p>
            <a:r>
              <a:rPr lang="es-CR" dirty="0" smtClean="0"/>
              <a:t>Persona menor de edad adicta, requiere medidas de rehabilitación</a:t>
            </a:r>
            <a:endParaRPr lang="es-CR" dirty="0"/>
          </a:p>
        </p:txBody>
      </p:sp>
      <p:sp>
        <p:nvSpPr>
          <p:cNvPr id="4" name="Marcador de texto 3"/>
          <p:cNvSpPr>
            <a:spLocks noGrp="1"/>
          </p:cNvSpPr>
          <p:nvPr>
            <p:ph type="body" sz="half" idx="2"/>
          </p:nvPr>
        </p:nvSpPr>
        <p:spPr>
          <a:xfrm>
            <a:off x="2589211" y="1422400"/>
            <a:ext cx="3505199" cy="4801782"/>
          </a:xfrm>
        </p:spPr>
        <p:txBody>
          <a:bodyPr>
            <a:normAutofit/>
          </a:bodyPr>
          <a:lstStyle/>
          <a:p>
            <a:endParaRPr lang="es-CR" dirty="0" smtClean="0">
              <a:effectLst>
                <a:outerShdw blurRad="38100" dist="38100" dir="2700000" algn="tl">
                  <a:srgbClr val="000000">
                    <a:alpha val="43137"/>
                  </a:srgbClr>
                </a:outerShdw>
              </a:effectLst>
            </a:endParaRPr>
          </a:p>
          <a:p>
            <a:r>
              <a:rPr lang="es-CR" sz="1600" dirty="0" smtClean="0">
                <a:effectLst>
                  <a:outerShdw blurRad="38100" dist="38100" dir="2700000" algn="tl">
                    <a:srgbClr val="000000">
                      <a:alpha val="43137"/>
                    </a:srgbClr>
                  </a:outerShdw>
                </a:effectLst>
              </a:rPr>
              <a:t>Artículo </a:t>
            </a:r>
            <a:r>
              <a:rPr lang="es-CR" sz="1600" dirty="0">
                <a:effectLst>
                  <a:outerShdw blurRad="38100" dist="38100" dir="2700000" algn="tl">
                    <a:srgbClr val="000000">
                      <a:alpha val="43137"/>
                    </a:srgbClr>
                  </a:outerShdw>
                </a:effectLst>
              </a:rPr>
              <a:t>9</a:t>
            </a:r>
            <a:r>
              <a:rPr lang="es-CR" sz="1600" dirty="0" smtClean="0"/>
              <a:t>: El </a:t>
            </a:r>
            <a:r>
              <a:rPr lang="es-CR" sz="1600" dirty="0"/>
              <a:t>niño no sea separado de sus padres, salvo en caso necesario y por orden judicial. Debe procurar que se mantenga el contacto y la relación (específico de los niños)</a:t>
            </a:r>
          </a:p>
          <a:p>
            <a:r>
              <a:rPr lang="es-CR" sz="1600" dirty="0">
                <a:effectLst>
                  <a:outerShdw blurRad="38100" dist="38100" dir="2700000" algn="tl">
                    <a:srgbClr val="000000">
                      <a:alpha val="43137"/>
                    </a:srgbClr>
                  </a:outerShdw>
                </a:effectLst>
              </a:rPr>
              <a:t>Artículo 19</a:t>
            </a:r>
            <a:r>
              <a:rPr lang="es-CR" sz="1600" dirty="0"/>
              <a:t>  </a:t>
            </a:r>
            <a:r>
              <a:rPr lang="es-CR" sz="1600" dirty="0" smtClean="0"/>
              <a:t>y </a:t>
            </a:r>
            <a:r>
              <a:rPr lang="es-CR" sz="1600" dirty="0" smtClean="0">
                <a:effectLst>
                  <a:outerShdw blurRad="38100" dist="38100" dir="2700000" algn="tl">
                    <a:srgbClr val="000000">
                      <a:alpha val="43137"/>
                    </a:srgbClr>
                  </a:outerShdw>
                </a:effectLst>
              </a:rPr>
              <a:t>34 </a:t>
            </a:r>
            <a:r>
              <a:rPr lang="es-CR" sz="1600" dirty="0" smtClean="0"/>
              <a:t>deben </a:t>
            </a:r>
            <a:r>
              <a:rPr lang="es-CR" sz="1600" dirty="0"/>
              <a:t>adoptarse medidas para proteger a los niños de toda forma de explotación sexual, abuso físico o mental, trato negligente o explotación. El Estado debe adoptar medidas para </a:t>
            </a:r>
            <a:r>
              <a:rPr lang="es-CR" sz="1600" dirty="0" smtClean="0"/>
              <a:t>protegerlo. Debe evitar la explotación sexual </a:t>
            </a:r>
            <a:r>
              <a:rPr lang="es-CR" sz="1600" dirty="0"/>
              <a:t>(</a:t>
            </a:r>
            <a:r>
              <a:rPr lang="es-CR" sz="1600" dirty="0" err="1"/>
              <a:t>reprochabilidad</a:t>
            </a:r>
            <a:r>
              <a:rPr lang="es-CR" sz="1600" dirty="0"/>
              <a:t>) (específico de la </a:t>
            </a:r>
            <a:r>
              <a:rPr lang="es-CR" sz="1600" dirty="0" smtClean="0"/>
              <a:t>infancia</a:t>
            </a:r>
            <a:r>
              <a:rPr lang="es-CR" sz="1600" dirty="0"/>
              <a:t>.</a:t>
            </a:r>
          </a:p>
          <a:p>
            <a:endParaRPr lang="es-CR" dirty="0"/>
          </a:p>
        </p:txBody>
      </p:sp>
    </p:spTree>
    <p:extLst>
      <p:ext uri="{BB962C8B-B14F-4D97-AF65-F5344CB8AC3E}">
        <p14:creationId xmlns:p14="http://schemas.microsoft.com/office/powerpoint/2010/main" val="1594429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R" b="1" dirty="0">
                <a:solidFill>
                  <a:prstClr val="black">
                    <a:lumMod val="85000"/>
                    <a:lumOff val="15000"/>
                  </a:prstClr>
                </a:solidFill>
                <a:effectLst>
                  <a:outerShdw blurRad="38100" dist="38100" dir="2700000" algn="tl">
                    <a:srgbClr val="000000">
                      <a:alpha val="43137"/>
                    </a:srgbClr>
                  </a:outerShdw>
                </a:effectLst>
              </a:rPr>
              <a:t>Derechos específicos que irradian el sistema de justicia juvenil</a:t>
            </a:r>
            <a:endParaRPr lang="es-CR"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normAutofit/>
          </a:bodyPr>
          <a:lstStyle/>
          <a:p>
            <a:r>
              <a:rPr lang="es-CR" dirty="0" smtClean="0"/>
              <a:t>Medidas Cautelares</a:t>
            </a:r>
          </a:p>
          <a:p>
            <a:r>
              <a:rPr lang="es-CR" dirty="0" smtClean="0"/>
              <a:t>Soluciones alternas</a:t>
            </a:r>
          </a:p>
          <a:p>
            <a:r>
              <a:rPr lang="es-CR" dirty="0" smtClean="0"/>
              <a:t>Nivel de </a:t>
            </a:r>
            <a:r>
              <a:rPr lang="es-CR" dirty="0" err="1" smtClean="0"/>
              <a:t>reprochabilidad</a:t>
            </a:r>
            <a:r>
              <a:rPr lang="es-CR" dirty="0" smtClean="0"/>
              <a:t>, fijación de la sanción</a:t>
            </a:r>
          </a:p>
          <a:p>
            <a:r>
              <a:rPr lang="es-CR" dirty="0" smtClean="0"/>
              <a:t>Inimputabilidad </a:t>
            </a:r>
            <a:endParaRPr lang="es-CR" dirty="0"/>
          </a:p>
        </p:txBody>
      </p:sp>
      <p:sp>
        <p:nvSpPr>
          <p:cNvPr id="6" name="Marcador de texto 5"/>
          <p:cNvSpPr>
            <a:spLocks noGrp="1"/>
          </p:cNvSpPr>
          <p:nvPr>
            <p:ph type="body" sz="half" idx="2"/>
          </p:nvPr>
        </p:nvSpPr>
        <p:spPr/>
        <p:txBody>
          <a:bodyPr>
            <a:normAutofit fontScale="92500"/>
          </a:bodyPr>
          <a:lstStyle/>
          <a:p>
            <a:pPr marL="342900" lvl="0" indent="-342900">
              <a:buClr>
                <a:srgbClr val="A53010"/>
              </a:buClr>
              <a:buFont typeface="Wingdings 3" charset="2"/>
              <a:buChar char=""/>
            </a:pPr>
            <a:r>
              <a:rPr lang="es-CR" sz="1800" dirty="0">
                <a:solidFill>
                  <a:prstClr val="black">
                    <a:lumMod val="75000"/>
                    <a:lumOff val="25000"/>
                  </a:prstClr>
                </a:solidFill>
              </a:rPr>
              <a:t>Art. 24: derecho a la salud, a recibir tratamientos y servicios para sus enfermedades y a rehabilitación de la salud</a:t>
            </a:r>
          </a:p>
          <a:p>
            <a:pPr marL="342900" lvl="0" indent="-342900">
              <a:buClr>
                <a:srgbClr val="A53010"/>
              </a:buClr>
              <a:buFont typeface="Wingdings 3" charset="2"/>
              <a:buChar char=""/>
            </a:pPr>
            <a:r>
              <a:rPr lang="es-CR" sz="1800" dirty="0">
                <a:solidFill>
                  <a:prstClr val="black">
                    <a:lumMod val="75000"/>
                    <a:lumOff val="25000"/>
                  </a:prstClr>
                </a:solidFill>
              </a:rPr>
              <a:t>Art. 33: deben adoptarse las medidas necesarias (administrativas, legislativas, sociales, educativas) para prevenir y proteger a los niños del uso de estupefacientes y sustancias </a:t>
            </a:r>
            <a:r>
              <a:rPr lang="es-CR" sz="1800" dirty="0" smtClean="0">
                <a:solidFill>
                  <a:prstClr val="black">
                    <a:lumMod val="75000"/>
                    <a:lumOff val="25000"/>
                  </a:prstClr>
                </a:solidFill>
              </a:rPr>
              <a:t>ilícitas </a:t>
            </a:r>
            <a:r>
              <a:rPr lang="es-CR" sz="1800" dirty="0">
                <a:solidFill>
                  <a:prstClr val="black">
                    <a:lumMod val="75000"/>
                    <a:lumOff val="25000"/>
                  </a:prstClr>
                </a:solidFill>
              </a:rPr>
              <a:t>y para evitar que sean utilizados en las redes del narcotráfico.</a:t>
            </a:r>
          </a:p>
          <a:p>
            <a:endParaRPr lang="es-CR" dirty="0"/>
          </a:p>
        </p:txBody>
      </p:sp>
    </p:spTree>
    <p:extLst>
      <p:ext uri="{BB962C8B-B14F-4D97-AF65-F5344CB8AC3E}">
        <p14:creationId xmlns:p14="http://schemas.microsoft.com/office/powerpoint/2010/main" val="3586709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R" dirty="0" smtClean="0"/>
              <a:t>Derechos reforzados que irradian el sistema de justicia juvenil</a:t>
            </a:r>
            <a:endParaRPr lang="es-CR" dirty="0"/>
          </a:p>
        </p:txBody>
      </p:sp>
      <p:sp>
        <p:nvSpPr>
          <p:cNvPr id="8" name="Marcador de texto 7"/>
          <p:cNvSpPr>
            <a:spLocks noGrp="1"/>
          </p:cNvSpPr>
          <p:nvPr>
            <p:ph sz="half" idx="1"/>
          </p:nvPr>
        </p:nvSpPr>
        <p:spPr/>
        <p:txBody>
          <a:bodyPr>
            <a:normAutofit fontScale="92500"/>
          </a:bodyPr>
          <a:lstStyle/>
          <a:p>
            <a:r>
              <a:rPr lang="es-CR" dirty="0" smtClean="0">
                <a:effectLst>
                  <a:outerShdw blurRad="38100" dist="38100" dir="2700000" algn="tl">
                    <a:srgbClr val="000000">
                      <a:alpha val="43137"/>
                    </a:srgbClr>
                  </a:outerShdw>
                </a:effectLst>
              </a:rPr>
              <a:t>Artículo 12</a:t>
            </a:r>
            <a:r>
              <a:rPr lang="es-CR" dirty="0" smtClean="0"/>
              <a:t>: Todo niño en condiciones de formarse juicio, tiene derecho a expresar su opinión en todo asunto que le afecte, su opinión debe tenerse en cuenta</a:t>
            </a:r>
          </a:p>
          <a:p>
            <a:r>
              <a:rPr lang="es-CR" dirty="0" smtClean="0">
                <a:effectLst>
                  <a:outerShdw blurRad="38100" dist="38100" dir="2700000" algn="tl">
                    <a:srgbClr val="000000">
                      <a:alpha val="43137"/>
                    </a:srgbClr>
                  </a:outerShdw>
                </a:effectLst>
              </a:rPr>
              <a:t>Artículo 18</a:t>
            </a:r>
            <a:r>
              <a:rPr lang="es-CR" dirty="0" smtClean="0"/>
              <a:t>: derecho a la vida privada, su familia, domicilio y correspondencia, honra y reputación (reforzada en niños)</a:t>
            </a:r>
          </a:p>
          <a:p>
            <a:r>
              <a:rPr lang="es-CR" dirty="0"/>
              <a:t>Estados impedirán la explotación económica, trabajos riesgosos o que entorpezcan la educación, desarrollo físico, mental, emocional</a:t>
            </a:r>
          </a:p>
          <a:p>
            <a:endParaRPr lang="es-CR" dirty="0" smtClean="0"/>
          </a:p>
          <a:p>
            <a:endParaRPr lang="es-CR" dirty="0" smtClean="0"/>
          </a:p>
          <a:p>
            <a:endParaRPr lang="es-CR" dirty="0"/>
          </a:p>
        </p:txBody>
      </p:sp>
      <p:sp>
        <p:nvSpPr>
          <p:cNvPr id="9" name="Marcador de contenido 8"/>
          <p:cNvSpPr>
            <a:spLocks noGrp="1"/>
          </p:cNvSpPr>
          <p:nvPr>
            <p:ph sz="half" idx="2"/>
          </p:nvPr>
        </p:nvSpPr>
        <p:spPr/>
        <p:txBody>
          <a:bodyPr>
            <a:normAutofit fontScale="92500"/>
          </a:bodyPr>
          <a:lstStyle/>
          <a:p>
            <a:r>
              <a:rPr lang="es-CR" dirty="0" smtClean="0">
                <a:effectLst>
                  <a:outerShdw blurRad="38100" dist="38100" dir="2700000" algn="tl">
                    <a:srgbClr val="000000">
                      <a:alpha val="43137"/>
                    </a:srgbClr>
                  </a:outerShdw>
                </a:effectLst>
              </a:rPr>
              <a:t>23 y 24</a:t>
            </a:r>
            <a:r>
              <a:rPr lang="es-CR" dirty="0" smtClean="0"/>
              <a:t> Niño, niña o adolescente con discapacidad física o mental tiene derecho a disfrutar de su vida en forma plena, decente, con dignidad y a valerse por sí mismo. Tiene derecho a recibir cuidados especiales, gratuita en la medida de lo posible (inimputabilidad). Derecho a la salud (reforzado en niños)</a:t>
            </a:r>
          </a:p>
          <a:p>
            <a:endParaRPr lang="es-CR" dirty="0"/>
          </a:p>
        </p:txBody>
      </p:sp>
    </p:spTree>
    <p:extLst>
      <p:ext uri="{BB962C8B-B14F-4D97-AF65-F5344CB8AC3E}">
        <p14:creationId xmlns:p14="http://schemas.microsoft.com/office/powerpoint/2010/main" val="607632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effectLst>
                  <a:outerShdw blurRad="38100" dist="38100" dir="2700000" algn="tl">
                    <a:srgbClr val="000000">
                      <a:alpha val="43137"/>
                    </a:srgbClr>
                  </a:outerShdw>
                </a:effectLst>
              </a:rPr>
              <a:t>Finalidad de la intervención de la justicia penal juvenil</a:t>
            </a:r>
            <a:endParaRPr lang="es-CR"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endParaRPr lang="es-CR" dirty="0" smtClean="0"/>
          </a:p>
          <a:p>
            <a:r>
              <a:rPr lang="es-CR" dirty="0" smtClean="0"/>
              <a:t>40.1 CDN Todo niño que se alegue infringió la ley penal, o ha sido declarado culpable de haberla infringido:</a:t>
            </a:r>
          </a:p>
          <a:p>
            <a:r>
              <a:rPr lang="es-CR" dirty="0" smtClean="0"/>
              <a:t>Debe ser tratado acorde con el fomento de su sentido de dignidad y valor</a:t>
            </a:r>
          </a:p>
          <a:p>
            <a:r>
              <a:rPr lang="es-CR" dirty="0" smtClean="0"/>
              <a:t>Debe fortalecerse el respeto por los derechos humanos y las libertades de terceras personas (socioeducativa)</a:t>
            </a:r>
          </a:p>
          <a:p>
            <a:r>
              <a:rPr lang="es-CR" dirty="0" smtClean="0"/>
              <a:t>Debe tenerse en cuenta su edad y la necesidad de promover su reintegración social y que asuma una función constructiva en la sociedad (protección integral y reinserción social)</a:t>
            </a:r>
          </a:p>
          <a:p>
            <a:pPr marL="0" indent="0">
              <a:buNone/>
            </a:pPr>
            <a:endParaRPr lang="es-CR" dirty="0"/>
          </a:p>
        </p:txBody>
      </p:sp>
    </p:spTree>
    <p:extLst>
      <p:ext uri="{BB962C8B-B14F-4D97-AF65-F5344CB8AC3E}">
        <p14:creationId xmlns:p14="http://schemas.microsoft.com/office/powerpoint/2010/main" val="3619400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10461656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2087615"/>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1422</TotalTime>
  <Words>3222</Words>
  <Application>Microsoft Office PowerPoint</Application>
  <PresentationFormat>Panorámica</PresentationFormat>
  <Paragraphs>240</Paragraphs>
  <Slides>37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37</vt:i4>
      </vt:variant>
    </vt:vector>
  </HeadingPairs>
  <TitlesOfParts>
    <vt:vector size="41" baseType="lpstr">
      <vt:lpstr>Arial</vt:lpstr>
      <vt:lpstr>Century Gothic</vt:lpstr>
      <vt:lpstr>Wingdings 3</vt:lpstr>
      <vt:lpstr>Espiral</vt:lpstr>
      <vt:lpstr>Supletoriedad de la norma penal ordinaria en la justicia especializada penal juvenil</vt:lpstr>
      <vt:lpstr>Carácter especializado de la justicia para niños, niñas y adolescentes</vt:lpstr>
      <vt:lpstr>Carácter especializado de la justicia para niños, niñas y adolescentes</vt:lpstr>
      <vt:lpstr>Carácter especializado de la justicia penal de niños, niñas y adolescentes</vt:lpstr>
      <vt:lpstr>Derechos específicos que irradian al sistema de justicia juvenil</vt:lpstr>
      <vt:lpstr>Derechos específicos que irradian el sistema de justicia juvenil</vt:lpstr>
      <vt:lpstr>Derechos reforzados que irradian el sistema de justicia juvenil</vt:lpstr>
      <vt:lpstr>Finalidad de la intervención de la justicia penal juvenil</vt:lpstr>
      <vt:lpstr>Presentación de PowerPoint</vt:lpstr>
      <vt:lpstr>Presentación de PowerPoint</vt:lpstr>
      <vt:lpstr>Garantías judiciales de los niños, niñas y adolescentes privación de libertad 37 CDN</vt:lpstr>
      <vt:lpstr>Garantías judiciales de niños, niñas y adolescentes art 40 CDN</vt:lpstr>
      <vt:lpstr>Derechos humanos relacionados al juzgamiento penal CADH</vt:lpstr>
      <vt:lpstr>Presentación de PowerPoint</vt:lpstr>
      <vt:lpstr>Presentación de PowerPoint</vt:lpstr>
      <vt:lpstr>Derechos humanos relacionados al juzgamiento penal PIDCP</vt:lpstr>
      <vt:lpstr>Presentación de PowerPoint</vt:lpstr>
      <vt:lpstr>Presentación de PowerPoint</vt:lpstr>
      <vt:lpstr>Artículo 10 y 14 PIDCP</vt:lpstr>
      <vt:lpstr>Presentación de PowerPoint</vt:lpstr>
      <vt:lpstr>Reglas de interpretación artículo 8 Ljpj CR</vt:lpstr>
      <vt:lpstr>Primer principio básico de interpretación </vt:lpstr>
      <vt:lpstr>Regulación de la aplicación supletoria artículo 9 Ljpj CR</vt:lpstr>
      <vt:lpstr>Garantías básicas y garantías especiales 10 Ljpj CR</vt:lpstr>
      <vt:lpstr>Remisiones expresas en la Ljpj a la legislación ordinaria </vt:lpstr>
      <vt:lpstr>Remisiones expresas en la Ljpj a la legislación ordinaria</vt:lpstr>
      <vt:lpstr>Normas específicas y especializadas</vt:lpstr>
      <vt:lpstr>Presentación de PowerPoint</vt:lpstr>
      <vt:lpstr>Problemas claves en el dilema de la aplicación supletoria</vt:lpstr>
      <vt:lpstr>Detención provisional</vt:lpstr>
      <vt:lpstr>Medidas cautelares sustitutivas</vt:lpstr>
      <vt:lpstr>Inimputabilidad y medidas de seguridad</vt:lpstr>
      <vt:lpstr>Suspensión del proceso a prueba y conciliación</vt:lpstr>
      <vt:lpstr>Reglas de la deliberación y el dictado del fallo</vt:lpstr>
      <vt:lpstr>Reglas de prescripción</vt:lpstr>
      <vt:lpstr>Recurso de apelación interlocutorio</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Supletoriedad de la norma penal ordinaria en la justicia especializada penal juvenil</dc:title>
  <dc:creator>Helena Ulloa</dc:creator>
  <cp:lastModifiedBy>Helena Ulloa</cp:lastModifiedBy>
  <cp:revision>62</cp:revision>
  <dcterms:created xsi:type="dcterms:W3CDTF">2016-11-27T14:41:22Z</dcterms:created>
  <dcterms:modified xsi:type="dcterms:W3CDTF">2016-11-29T02:06:57Z</dcterms:modified>
</cp:coreProperties>
</file>